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1021" r:id="rId5"/>
    <p:sldId id="259" r:id="rId6"/>
    <p:sldId id="270" r:id="rId7"/>
    <p:sldId id="260" r:id="rId8"/>
    <p:sldId id="261" r:id="rId9"/>
    <p:sldId id="262" r:id="rId10"/>
    <p:sldId id="263" r:id="rId11"/>
    <p:sldId id="264" r:id="rId12"/>
    <p:sldId id="267" r:id="rId13"/>
    <p:sldId id="271" r:id="rId14"/>
    <p:sldId id="265" r:id="rId15"/>
    <p:sldId id="272" r:id="rId16"/>
    <p:sldId id="273" r:id="rId17"/>
    <p:sldId id="1023" r:id="rId18"/>
    <p:sldId id="1020" r:id="rId19"/>
    <p:sldId id="276" r:id="rId20"/>
    <p:sldId id="268" r:id="rId21"/>
    <p:sldId id="1022" r:id="rId22"/>
    <p:sldId id="279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593"/>
  </p:normalViewPr>
  <p:slideViewPr>
    <p:cSldViewPr snapToGrid="0">
      <p:cViewPr>
        <p:scale>
          <a:sx n="122" d="100"/>
          <a:sy n="122" d="100"/>
        </p:scale>
        <p:origin x="30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aurelienpichon\Library\Mobile%20Documents\com~apple~CloudDocs\iCloud&#160;Drive%20(archive)%20-%201\Documents\Poitiers\Manips\Expedition-5300-La-Rinconada\Expedition-5300-2023-2024-Enfants\Results-HBmass-Children-Perou-2024-11-08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585219512444308"/>
          <c:y val="3.0922568295270021E-2"/>
          <c:w val="0.82383806814395155"/>
          <c:h val="0.83063483862465959"/>
        </c:manualLayout>
      </c:layout>
      <c:scatterChart>
        <c:scatterStyle val="lineMarker"/>
        <c:varyColors val="0"/>
        <c:ser>
          <c:idx val="2"/>
          <c:order val="0"/>
          <c:tx>
            <c:v>Lima (0m)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3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0.17589964209132397"/>
                  <c:y val="8.3370634913083816E-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</c:trendlineLbl>
          </c:trendline>
          <c:xVal>
            <c:numRef>
              <c:f>'Data 2024'!$O$188:$O$264</c:f>
              <c:numCache>
                <c:formatCode>0.000</c:formatCode>
                <c:ptCount val="77"/>
                <c:pt idx="0">
                  <c:v>8.7073170731707314</c:v>
                </c:pt>
                <c:pt idx="1">
                  <c:v>8.6999999999999993</c:v>
                </c:pt>
                <c:pt idx="2">
                  <c:v>7.9607843137254903</c:v>
                </c:pt>
                <c:pt idx="3">
                  <c:v>9.1785714285714288</c:v>
                </c:pt>
                <c:pt idx="4">
                  <c:v>9.1999999999999993</c:v>
                </c:pt>
                <c:pt idx="5">
                  <c:v>8.8809523809523814</c:v>
                </c:pt>
                <c:pt idx="6">
                  <c:v>7.2087912087912089</c:v>
                </c:pt>
                <c:pt idx="7">
                  <c:v>9.4050343249427915</c:v>
                </c:pt>
                <c:pt idx="8">
                  <c:v>6.757894736842105</c:v>
                </c:pt>
                <c:pt idx="9">
                  <c:v>7.7894736842105265</c:v>
                </c:pt>
                <c:pt idx="10">
                  <c:v>9.0588235294117645</c:v>
                </c:pt>
                <c:pt idx="11">
                  <c:v>9</c:v>
                </c:pt>
                <c:pt idx="12">
                  <c:v>5.8350515463917523</c:v>
                </c:pt>
                <c:pt idx="13">
                  <c:v>6.1866666666666665</c:v>
                </c:pt>
                <c:pt idx="14">
                  <c:v>8</c:v>
                </c:pt>
                <c:pt idx="15">
                  <c:v>7.7714285714285714</c:v>
                </c:pt>
                <c:pt idx="16">
                  <c:v>7.4666666666666668</c:v>
                </c:pt>
                <c:pt idx="18">
                  <c:v>6.9302325581395348</c:v>
                </c:pt>
                <c:pt idx="19">
                  <c:v>6.0259740259740262</c:v>
                </c:pt>
                <c:pt idx="20">
                  <c:v>7.3684210526315788</c:v>
                </c:pt>
                <c:pt idx="21">
                  <c:v>7.7674418604651159</c:v>
                </c:pt>
                <c:pt idx="22">
                  <c:v>7.88</c:v>
                </c:pt>
                <c:pt idx="23">
                  <c:v>7.16</c:v>
                </c:pt>
                <c:pt idx="24">
                  <c:v>8.9347826086956523</c:v>
                </c:pt>
                <c:pt idx="25">
                  <c:v>7.4411764705882355</c:v>
                </c:pt>
                <c:pt idx="26">
                  <c:v>8.3692307692307697</c:v>
                </c:pt>
                <c:pt idx="27">
                  <c:v>6.8804664723032074</c:v>
                </c:pt>
                <c:pt idx="28">
                  <c:v>8.9570552147239262</c:v>
                </c:pt>
                <c:pt idx="29">
                  <c:v>6.56</c:v>
                </c:pt>
                <c:pt idx="30">
                  <c:v>7.5530659603596266</c:v>
                </c:pt>
                <c:pt idx="31">
                  <c:v>6.7021276595744679</c:v>
                </c:pt>
                <c:pt idx="32">
                  <c:v>7.09375</c:v>
                </c:pt>
                <c:pt idx="33">
                  <c:v>7.3947368421052628</c:v>
                </c:pt>
                <c:pt idx="34">
                  <c:v>7.22</c:v>
                </c:pt>
                <c:pt idx="35">
                  <c:v>8.2191780821917817</c:v>
                </c:pt>
                <c:pt idx="36">
                  <c:v>7.2051282051282053</c:v>
                </c:pt>
                <c:pt idx="37">
                  <c:v>9.8461538461538467</c:v>
                </c:pt>
                <c:pt idx="38">
                  <c:v>9.1401869158878508</c:v>
                </c:pt>
                <c:pt idx="39">
                  <c:v>8.1666666666666661</c:v>
                </c:pt>
                <c:pt idx="40">
                  <c:v>7.7974683544303796</c:v>
                </c:pt>
                <c:pt idx="41">
                  <c:v>8</c:v>
                </c:pt>
                <c:pt idx="42">
                  <c:v>7.7272727272727275</c:v>
                </c:pt>
                <c:pt idx="43">
                  <c:v>8.3170731707317067</c:v>
                </c:pt>
                <c:pt idx="44">
                  <c:v>6.7118644067796609</c:v>
                </c:pt>
                <c:pt idx="45">
                  <c:v>7.5353535353535355</c:v>
                </c:pt>
                <c:pt idx="46">
                  <c:v>7.6296296296296298</c:v>
                </c:pt>
                <c:pt idx="47">
                  <c:v>8.8378378378378386</c:v>
                </c:pt>
                <c:pt idx="48">
                  <c:v>9.8269230769230766</c:v>
                </c:pt>
                <c:pt idx="49">
                  <c:v>10.688888888888888</c:v>
                </c:pt>
                <c:pt idx="50">
                  <c:v>5.7043478260869565</c:v>
                </c:pt>
                <c:pt idx="51">
                  <c:v>8.2089552238805972</c:v>
                </c:pt>
                <c:pt idx="52">
                  <c:v>10.380952380952381</c:v>
                </c:pt>
                <c:pt idx="53">
                  <c:v>9.8857142857142861</c:v>
                </c:pt>
                <c:pt idx="54">
                  <c:v>7.6956521739130439</c:v>
                </c:pt>
                <c:pt idx="55">
                  <c:v>7.9117647058823533</c:v>
                </c:pt>
                <c:pt idx="56">
                  <c:v>7.5</c:v>
                </c:pt>
                <c:pt idx="57">
                  <c:v>5.7894736842105265</c:v>
                </c:pt>
                <c:pt idx="58">
                  <c:v>8.9041095890410951</c:v>
                </c:pt>
                <c:pt idx="59">
                  <c:v>8.1204819277108431</c:v>
                </c:pt>
                <c:pt idx="60">
                  <c:v>9.2195121951219505</c:v>
                </c:pt>
                <c:pt idx="61">
                  <c:v>7.75</c:v>
                </c:pt>
                <c:pt idx="62">
                  <c:v>7.1842105263157894</c:v>
                </c:pt>
                <c:pt idx="63">
                  <c:v>9.4390243902439028</c:v>
                </c:pt>
                <c:pt idx="64">
                  <c:v>9.0344827586206904</c:v>
                </c:pt>
                <c:pt idx="65">
                  <c:v>8.7346938775510203</c:v>
                </c:pt>
                <c:pt idx="66">
                  <c:v>9.463529136543583</c:v>
                </c:pt>
                <c:pt idx="67">
                  <c:v>8.5925925925925934</c:v>
                </c:pt>
                <c:pt idx="68">
                  <c:v>7.9142838146504459</c:v>
                </c:pt>
                <c:pt idx="69">
                  <c:v>9.9090909090909083</c:v>
                </c:pt>
                <c:pt idx="70">
                  <c:v>7.7906976744186043</c:v>
                </c:pt>
                <c:pt idx="71">
                  <c:v>6.619718309859155</c:v>
                </c:pt>
                <c:pt idx="72">
                  <c:v>5.86</c:v>
                </c:pt>
                <c:pt idx="73">
                  <c:v>6.1538461538461542</c:v>
                </c:pt>
                <c:pt idx="74">
                  <c:v>4.6434782608695651</c:v>
                </c:pt>
                <c:pt idx="75">
                  <c:v>8.9824561403508767</c:v>
                </c:pt>
                <c:pt idx="76">
                  <c:v>8.3296703296703303</c:v>
                </c:pt>
              </c:numCache>
            </c:numRef>
          </c:xVal>
          <c:yVal>
            <c:numRef>
              <c:f>'Data 2024'!$T$188:$T$264</c:f>
              <c:numCache>
                <c:formatCode>0.00</c:formatCode>
                <c:ptCount val="77"/>
                <c:pt idx="0">
                  <c:v>119.75</c:v>
                </c:pt>
                <c:pt idx="1">
                  <c:v>124</c:v>
                </c:pt>
                <c:pt idx="2">
                  <c:v>121</c:v>
                </c:pt>
                <c:pt idx="3">
                  <c:v>123.66670000000001</c:v>
                </c:pt>
                <c:pt idx="4">
                  <c:v>122.5</c:v>
                </c:pt>
                <c:pt idx="5">
                  <c:v>146.5</c:v>
                </c:pt>
                <c:pt idx="6">
                  <c:v>125.5</c:v>
                </c:pt>
                <c:pt idx="7">
                  <c:v>136.33330000000001</c:v>
                </c:pt>
                <c:pt idx="8">
                  <c:v>142.66669999999999</c:v>
                </c:pt>
                <c:pt idx="9">
                  <c:v>127</c:v>
                </c:pt>
                <c:pt idx="10">
                  <c:v>121</c:v>
                </c:pt>
                <c:pt idx="11">
                  <c:v>126.33329999999999</c:v>
                </c:pt>
                <c:pt idx="12">
                  <c:v>119.33329999999999</c:v>
                </c:pt>
                <c:pt idx="13">
                  <c:v>126.66670000000001</c:v>
                </c:pt>
                <c:pt idx="14">
                  <c:v>124.75</c:v>
                </c:pt>
                <c:pt idx="15">
                  <c:v>135.25</c:v>
                </c:pt>
                <c:pt idx="16">
                  <c:v>134</c:v>
                </c:pt>
                <c:pt idx="17">
                  <c:v>131</c:v>
                </c:pt>
                <c:pt idx="18">
                  <c:v>127</c:v>
                </c:pt>
                <c:pt idx="19">
                  <c:v>127</c:v>
                </c:pt>
                <c:pt idx="20">
                  <c:v>119</c:v>
                </c:pt>
                <c:pt idx="21">
                  <c:v>124</c:v>
                </c:pt>
                <c:pt idx="22">
                  <c:v>111</c:v>
                </c:pt>
                <c:pt idx="23">
                  <c:v>118</c:v>
                </c:pt>
                <c:pt idx="24">
                  <c:v>117.33329999999999</c:v>
                </c:pt>
                <c:pt idx="25">
                  <c:v>135</c:v>
                </c:pt>
                <c:pt idx="26">
                  <c:v>122.66670000000001</c:v>
                </c:pt>
                <c:pt idx="27">
                  <c:v>117.25</c:v>
                </c:pt>
                <c:pt idx="28">
                  <c:v>124.5</c:v>
                </c:pt>
                <c:pt idx="29">
                  <c:v>121.33329999999999</c:v>
                </c:pt>
                <c:pt idx="30">
                  <c:v>130.66669999999999</c:v>
                </c:pt>
                <c:pt idx="31">
                  <c:v>124.66670000000001</c:v>
                </c:pt>
                <c:pt idx="32">
                  <c:v>122.33329999999999</c:v>
                </c:pt>
                <c:pt idx="33">
                  <c:v>133.66669999999999</c:v>
                </c:pt>
                <c:pt idx="34">
                  <c:v>124</c:v>
                </c:pt>
                <c:pt idx="35">
                  <c:v>116</c:v>
                </c:pt>
                <c:pt idx="36">
                  <c:v>116.5</c:v>
                </c:pt>
                <c:pt idx="37">
                  <c:v>115.66670000000001</c:v>
                </c:pt>
                <c:pt idx="38">
                  <c:v>128</c:v>
                </c:pt>
                <c:pt idx="39">
                  <c:v>139</c:v>
                </c:pt>
                <c:pt idx="40">
                  <c:v>132.66669999999999</c:v>
                </c:pt>
                <c:pt idx="41">
                  <c:v>133.75</c:v>
                </c:pt>
                <c:pt idx="42">
                  <c:v>121.66670000000001</c:v>
                </c:pt>
                <c:pt idx="43">
                  <c:v>134.33330000000001</c:v>
                </c:pt>
                <c:pt idx="44">
                  <c:v>134.66669999999999</c:v>
                </c:pt>
                <c:pt idx="45">
                  <c:v>125.25</c:v>
                </c:pt>
                <c:pt idx="46">
                  <c:v>133.66669999999999</c:v>
                </c:pt>
                <c:pt idx="47">
                  <c:v>134.33330000000001</c:v>
                </c:pt>
                <c:pt idx="48">
                  <c:v>130</c:v>
                </c:pt>
                <c:pt idx="49">
                  <c:v>142</c:v>
                </c:pt>
                <c:pt idx="50">
                  <c:v>125.33329999999999</c:v>
                </c:pt>
                <c:pt idx="51">
                  <c:v>126.33329999999999</c:v>
                </c:pt>
                <c:pt idx="52">
                  <c:v>130</c:v>
                </c:pt>
                <c:pt idx="53">
                  <c:v>127.75</c:v>
                </c:pt>
                <c:pt idx="54">
                  <c:v>118.33329999999999</c:v>
                </c:pt>
                <c:pt idx="55">
                  <c:v>131.66669999999999</c:v>
                </c:pt>
                <c:pt idx="56">
                  <c:v>121.33329999999999</c:v>
                </c:pt>
                <c:pt idx="57">
                  <c:v>139</c:v>
                </c:pt>
                <c:pt idx="58">
                  <c:v>142.66669999999999</c:v>
                </c:pt>
                <c:pt idx="59">
                  <c:v>122.25</c:v>
                </c:pt>
                <c:pt idx="60">
                  <c:v>127.5</c:v>
                </c:pt>
                <c:pt idx="61">
                  <c:v>120.5</c:v>
                </c:pt>
                <c:pt idx="62">
                  <c:v>122.25</c:v>
                </c:pt>
                <c:pt idx="63">
                  <c:v>134</c:v>
                </c:pt>
                <c:pt idx="64">
                  <c:v>121.66670000000001</c:v>
                </c:pt>
                <c:pt idx="65">
                  <c:v>120.66670000000001</c:v>
                </c:pt>
                <c:pt idx="66">
                  <c:v>127</c:v>
                </c:pt>
                <c:pt idx="67">
                  <c:v>117</c:v>
                </c:pt>
                <c:pt idx="68">
                  <c:v>121.33329999999999</c:v>
                </c:pt>
                <c:pt idx="69">
                  <c:v>131.5</c:v>
                </c:pt>
                <c:pt idx="70">
                  <c:v>115</c:v>
                </c:pt>
                <c:pt idx="71">
                  <c:v>117.75</c:v>
                </c:pt>
                <c:pt idx="72">
                  <c:v>124.66670000000001</c:v>
                </c:pt>
                <c:pt idx="73">
                  <c:v>127</c:v>
                </c:pt>
                <c:pt idx="74">
                  <c:v>82</c:v>
                </c:pt>
                <c:pt idx="75">
                  <c:v>129.66669999999999</c:v>
                </c:pt>
                <c:pt idx="76">
                  <c:v>120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BB6-3242-8CE9-D6B38F6C07EF}"/>
            </c:ext>
          </c:extLst>
        </c:ser>
        <c:ser>
          <c:idx val="0"/>
          <c:order val="1"/>
          <c:tx>
            <c:v>Juliaca (3800m)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0.18704337102366603"/>
                  <c:y val="0.10512659087311504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</c:trendlineLbl>
          </c:trendline>
          <c:xVal>
            <c:numRef>
              <c:f>'Data 2024'!$O$2:$O$111</c:f>
              <c:numCache>
                <c:formatCode>0.000</c:formatCode>
                <c:ptCount val="110"/>
                <c:pt idx="0">
                  <c:v>12.793103448275861</c:v>
                </c:pt>
                <c:pt idx="1">
                  <c:v>8.704225352112676</c:v>
                </c:pt>
                <c:pt idx="2">
                  <c:v>11.727272727272727</c:v>
                </c:pt>
                <c:pt idx="3">
                  <c:v>11</c:v>
                </c:pt>
                <c:pt idx="4">
                  <c:v>17.192307692307693</c:v>
                </c:pt>
                <c:pt idx="5">
                  <c:v>8.0845070422535219</c:v>
                </c:pt>
                <c:pt idx="6">
                  <c:v>9.6750000000000007</c:v>
                </c:pt>
                <c:pt idx="7">
                  <c:v>8.9383561643835616</c:v>
                </c:pt>
                <c:pt idx="8">
                  <c:v>10.291666666666666</c:v>
                </c:pt>
                <c:pt idx="9">
                  <c:v>10.764044943820224</c:v>
                </c:pt>
                <c:pt idx="10">
                  <c:v>9.5384615384615383</c:v>
                </c:pt>
                <c:pt idx="11">
                  <c:v>7.0196078431372548</c:v>
                </c:pt>
                <c:pt idx="12">
                  <c:v>8.1428571428571423</c:v>
                </c:pt>
                <c:pt idx="13">
                  <c:v>12.620689655172415</c:v>
                </c:pt>
                <c:pt idx="14">
                  <c:v>11.631578947368421</c:v>
                </c:pt>
                <c:pt idx="15">
                  <c:v>10.827586206896552</c:v>
                </c:pt>
                <c:pt idx="16">
                  <c:v>8.9111111111111114</c:v>
                </c:pt>
                <c:pt idx="17">
                  <c:v>9.518518518518519</c:v>
                </c:pt>
                <c:pt idx="18">
                  <c:v>11.533333333333333</c:v>
                </c:pt>
                <c:pt idx="19">
                  <c:v>9.4210526315789469</c:v>
                </c:pt>
                <c:pt idx="20">
                  <c:v>11.555555555555555</c:v>
                </c:pt>
                <c:pt idx="21">
                  <c:v>11.692307692307692</c:v>
                </c:pt>
                <c:pt idx="22">
                  <c:v>11.394736842105264</c:v>
                </c:pt>
                <c:pt idx="23">
                  <c:v>10.175000000000001</c:v>
                </c:pt>
                <c:pt idx="24">
                  <c:v>8.4250000000000007</c:v>
                </c:pt>
                <c:pt idx="25">
                  <c:v>7.9411764705882355</c:v>
                </c:pt>
                <c:pt idx="26">
                  <c:v>7.2727272727272725</c:v>
                </c:pt>
                <c:pt idx="27">
                  <c:v>7.6279069767441863</c:v>
                </c:pt>
                <c:pt idx="28">
                  <c:v>10.097560975609756</c:v>
                </c:pt>
                <c:pt idx="29">
                  <c:v>9.4363636363636356</c:v>
                </c:pt>
                <c:pt idx="30">
                  <c:v>8.0545454545454547</c:v>
                </c:pt>
                <c:pt idx="31">
                  <c:v>9.875</c:v>
                </c:pt>
                <c:pt idx="32">
                  <c:v>8.8219178082191778</c:v>
                </c:pt>
                <c:pt idx="33">
                  <c:v>10.903225806451612</c:v>
                </c:pt>
                <c:pt idx="34">
                  <c:v>9.5517241379310338</c:v>
                </c:pt>
                <c:pt idx="35">
                  <c:v>8.6315789473684212</c:v>
                </c:pt>
                <c:pt idx="36">
                  <c:v>11.633333333333333</c:v>
                </c:pt>
                <c:pt idx="37">
                  <c:v>10.266666666666667</c:v>
                </c:pt>
                <c:pt idx="38">
                  <c:v>10.078947368421053</c:v>
                </c:pt>
                <c:pt idx="39">
                  <c:v>12.59375</c:v>
                </c:pt>
                <c:pt idx="40">
                  <c:v>7.7</c:v>
                </c:pt>
                <c:pt idx="41">
                  <c:v>8.32</c:v>
                </c:pt>
                <c:pt idx="42">
                  <c:v>10.4</c:v>
                </c:pt>
                <c:pt idx="43">
                  <c:v>10.892857142857142</c:v>
                </c:pt>
                <c:pt idx="44">
                  <c:v>9.5277777777777786</c:v>
                </c:pt>
                <c:pt idx="45">
                  <c:v>10.039999999999999</c:v>
                </c:pt>
                <c:pt idx="46">
                  <c:v>16.236842105263158</c:v>
                </c:pt>
                <c:pt idx="47">
                  <c:v>13.8</c:v>
                </c:pt>
                <c:pt idx="48">
                  <c:v>11.333333333333334</c:v>
                </c:pt>
                <c:pt idx="49">
                  <c:v>12.517241379310345</c:v>
                </c:pt>
                <c:pt idx="50">
                  <c:v>8.0697674418604652</c:v>
                </c:pt>
                <c:pt idx="51">
                  <c:v>11.384615384615385</c:v>
                </c:pt>
                <c:pt idx="52">
                  <c:v>9.3703703703703702</c:v>
                </c:pt>
                <c:pt idx="53">
                  <c:v>11.294117647058824</c:v>
                </c:pt>
                <c:pt idx="54">
                  <c:v>9.6981132075471699</c:v>
                </c:pt>
                <c:pt idx="55">
                  <c:v>10.830769230769231</c:v>
                </c:pt>
                <c:pt idx="56">
                  <c:v>9.1</c:v>
                </c:pt>
                <c:pt idx="57">
                  <c:v>12.2</c:v>
                </c:pt>
                <c:pt idx="58">
                  <c:v>9.4794520547945211</c:v>
                </c:pt>
                <c:pt idx="59">
                  <c:v>8.1851851851851851</c:v>
                </c:pt>
                <c:pt idx="60">
                  <c:v>9.1025641025641022</c:v>
                </c:pt>
                <c:pt idx="61">
                  <c:v>10.108108108108109</c:v>
                </c:pt>
                <c:pt idx="62">
                  <c:v>8.9499999999999993</c:v>
                </c:pt>
                <c:pt idx="63">
                  <c:v>10.545454545454545</c:v>
                </c:pt>
                <c:pt idx="64">
                  <c:v>8.3142857142857149</c:v>
                </c:pt>
                <c:pt idx="65">
                  <c:v>11.046511627906977</c:v>
                </c:pt>
                <c:pt idx="66">
                  <c:v>8.4759916492693108</c:v>
                </c:pt>
                <c:pt idx="67">
                  <c:v>9.9208443271767806</c:v>
                </c:pt>
                <c:pt idx="68">
                  <c:v>6.618257261410788</c:v>
                </c:pt>
                <c:pt idx="69">
                  <c:v>10.428979980934223</c:v>
                </c:pt>
                <c:pt idx="70">
                  <c:v>11.89516129032258</c:v>
                </c:pt>
                <c:pt idx="71">
                  <c:v>9.193548387096774</c:v>
                </c:pt>
                <c:pt idx="73">
                  <c:v>8.4782608695652169</c:v>
                </c:pt>
                <c:pt idx="74">
                  <c:v>8.4291187739463602</c:v>
                </c:pt>
                <c:pt idx="75">
                  <c:v>12.821158690176322</c:v>
                </c:pt>
                <c:pt idx="76">
                  <c:v>10.921273031825795</c:v>
                </c:pt>
                <c:pt idx="77">
                  <c:v>9.9882491186839015</c:v>
                </c:pt>
                <c:pt idx="78">
                  <c:v>10.34324942791762</c:v>
                </c:pt>
                <c:pt idx="79">
                  <c:v>11.166666666666666</c:v>
                </c:pt>
                <c:pt idx="80">
                  <c:v>6.8980963045912658</c:v>
                </c:pt>
                <c:pt idx="81">
                  <c:v>8.4759358288770059</c:v>
                </c:pt>
                <c:pt idx="82">
                  <c:v>11.622176591375769</c:v>
                </c:pt>
                <c:pt idx="83">
                  <c:v>6.9024045261669018</c:v>
                </c:pt>
                <c:pt idx="84">
                  <c:v>8.717948717948719</c:v>
                </c:pt>
                <c:pt idx="85">
                  <c:v>9.03125</c:v>
                </c:pt>
                <c:pt idx="86">
                  <c:v>7.5595913734392743</c:v>
                </c:pt>
                <c:pt idx="87">
                  <c:v>8.7966804979253101</c:v>
                </c:pt>
                <c:pt idx="88">
                  <c:v>8.8805031446540887</c:v>
                </c:pt>
                <c:pt idx="89">
                  <c:v>8.378378378378379</c:v>
                </c:pt>
                <c:pt idx="90">
                  <c:v>6.6915887850467293</c:v>
                </c:pt>
                <c:pt idx="91">
                  <c:v>9.8260869565217384</c:v>
                </c:pt>
                <c:pt idx="92">
                  <c:v>10.982658959537572</c:v>
                </c:pt>
                <c:pt idx="93">
                  <c:v>8.2926829268292686</c:v>
                </c:pt>
                <c:pt idx="94">
                  <c:v>8.5519922254616123</c:v>
                </c:pt>
                <c:pt idx="95">
                  <c:v>13.568521031207597</c:v>
                </c:pt>
                <c:pt idx="96">
                  <c:v>9.6538461538461533</c:v>
                </c:pt>
                <c:pt idx="97">
                  <c:v>10.290135396518375</c:v>
                </c:pt>
                <c:pt idx="98">
                  <c:v>7.5964391691394662</c:v>
                </c:pt>
                <c:pt idx="99">
                  <c:v>9.1440501043841333</c:v>
                </c:pt>
                <c:pt idx="100">
                  <c:v>9.7189695550351285</c:v>
                </c:pt>
                <c:pt idx="101">
                  <c:v>8.816901408450704</c:v>
                </c:pt>
                <c:pt idx="102">
                  <c:v>8.4057971014492754</c:v>
                </c:pt>
                <c:pt idx="103">
                  <c:v>8.0821917808219172</c:v>
                </c:pt>
                <c:pt idx="104">
                  <c:v>7.9184861717612804</c:v>
                </c:pt>
                <c:pt idx="105">
                  <c:v>9.1539245667686036</c:v>
                </c:pt>
                <c:pt idx="106">
                  <c:v>9.8189134808853105</c:v>
                </c:pt>
                <c:pt idx="107">
                  <c:v>8.0678376741368876</c:v>
                </c:pt>
                <c:pt idx="108">
                  <c:v>8.5310119695321003</c:v>
                </c:pt>
                <c:pt idx="109">
                  <c:v>10.737564322469984</c:v>
                </c:pt>
              </c:numCache>
            </c:numRef>
          </c:xVal>
          <c:yVal>
            <c:numRef>
              <c:f>'Data 2024'!$T$2:$T$111</c:f>
              <c:numCache>
                <c:formatCode>0.00</c:formatCode>
                <c:ptCount val="110"/>
                <c:pt idx="0">
                  <c:v>156</c:v>
                </c:pt>
                <c:pt idx="1">
                  <c:v>137</c:v>
                </c:pt>
                <c:pt idx="2">
                  <c:v>148.5</c:v>
                </c:pt>
                <c:pt idx="3">
                  <c:v>163</c:v>
                </c:pt>
                <c:pt idx="4">
                  <c:v>164.5</c:v>
                </c:pt>
                <c:pt idx="5">
                  <c:v>154.66669999999999</c:v>
                </c:pt>
                <c:pt idx="6">
                  <c:v>165.5</c:v>
                </c:pt>
                <c:pt idx="7">
                  <c:v>142.5</c:v>
                </c:pt>
                <c:pt idx="8">
                  <c:v>153.66669999999999</c:v>
                </c:pt>
                <c:pt idx="9">
                  <c:v>155</c:v>
                </c:pt>
                <c:pt idx="10">
                  <c:v>156.75</c:v>
                </c:pt>
                <c:pt idx="11">
                  <c:v>158.5</c:v>
                </c:pt>
                <c:pt idx="12">
                  <c:v>144</c:v>
                </c:pt>
                <c:pt idx="13">
                  <c:v>157.66669999999999</c:v>
                </c:pt>
                <c:pt idx="14">
                  <c:v>143</c:v>
                </c:pt>
                <c:pt idx="15">
                  <c:v>156.5</c:v>
                </c:pt>
                <c:pt idx="16">
                  <c:v>149</c:v>
                </c:pt>
                <c:pt idx="17">
                  <c:v>167</c:v>
                </c:pt>
                <c:pt idx="18">
                  <c:v>151.66669999999999</c:v>
                </c:pt>
                <c:pt idx="19">
                  <c:v>144.33330000000001</c:v>
                </c:pt>
                <c:pt idx="20">
                  <c:v>151</c:v>
                </c:pt>
                <c:pt idx="21">
                  <c:v>160</c:v>
                </c:pt>
                <c:pt idx="22">
                  <c:v>152.5</c:v>
                </c:pt>
                <c:pt idx="23">
                  <c:v>152.5</c:v>
                </c:pt>
                <c:pt idx="24">
                  <c:v>153.5</c:v>
                </c:pt>
                <c:pt idx="25">
                  <c:v>164</c:v>
                </c:pt>
                <c:pt idx="26">
                  <c:v>152</c:v>
                </c:pt>
                <c:pt idx="27">
                  <c:v>170</c:v>
                </c:pt>
                <c:pt idx="28">
                  <c:v>176</c:v>
                </c:pt>
                <c:pt idx="29">
                  <c:v>168.5</c:v>
                </c:pt>
                <c:pt idx="30">
                  <c:v>147.75</c:v>
                </c:pt>
                <c:pt idx="31">
                  <c:v>151.33330000000001</c:v>
                </c:pt>
                <c:pt idx="32">
                  <c:v>157.25</c:v>
                </c:pt>
                <c:pt idx="33">
                  <c:v>161.25</c:v>
                </c:pt>
                <c:pt idx="34">
                  <c:v>148.5</c:v>
                </c:pt>
                <c:pt idx="35">
                  <c:v>169</c:v>
                </c:pt>
                <c:pt idx="36">
                  <c:v>158.5</c:v>
                </c:pt>
                <c:pt idx="37">
                  <c:v>141.25</c:v>
                </c:pt>
                <c:pt idx="38">
                  <c:v>157</c:v>
                </c:pt>
                <c:pt idx="39">
                  <c:v>152.75</c:v>
                </c:pt>
                <c:pt idx="40">
                  <c:v>138</c:v>
                </c:pt>
                <c:pt idx="41">
                  <c:v>156</c:v>
                </c:pt>
                <c:pt idx="42">
                  <c:v>159.75</c:v>
                </c:pt>
                <c:pt idx="43">
                  <c:v>153.5</c:v>
                </c:pt>
                <c:pt idx="44">
                  <c:v>152.5</c:v>
                </c:pt>
                <c:pt idx="45">
                  <c:v>144.66669999999999</c:v>
                </c:pt>
                <c:pt idx="46">
                  <c:v>164</c:v>
                </c:pt>
                <c:pt idx="47">
                  <c:v>143</c:v>
                </c:pt>
                <c:pt idx="48">
                  <c:v>150.5</c:v>
                </c:pt>
                <c:pt idx="49">
                  <c:v>161.5</c:v>
                </c:pt>
                <c:pt idx="50">
                  <c:v>144</c:v>
                </c:pt>
                <c:pt idx="51">
                  <c:v>146.33330000000001</c:v>
                </c:pt>
                <c:pt idx="52">
                  <c:v>127.32</c:v>
                </c:pt>
                <c:pt idx="53">
                  <c:v>144.25</c:v>
                </c:pt>
                <c:pt idx="54">
                  <c:v>150.5</c:v>
                </c:pt>
                <c:pt idx="55">
                  <c:v>156</c:v>
                </c:pt>
                <c:pt idx="56">
                  <c:v>152.5</c:v>
                </c:pt>
                <c:pt idx="57">
                  <c:v>157.33330000000001</c:v>
                </c:pt>
                <c:pt idx="58">
                  <c:v>145.5</c:v>
                </c:pt>
                <c:pt idx="59">
                  <c:v>159.25</c:v>
                </c:pt>
                <c:pt idx="60">
                  <c:v>154.75</c:v>
                </c:pt>
                <c:pt idx="61">
                  <c:v>145</c:v>
                </c:pt>
                <c:pt idx="62">
                  <c:v>153.25</c:v>
                </c:pt>
                <c:pt idx="63">
                  <c:v>148</c:v>
                </c:pt>
                <c:pt idx="64">
                  <c:v>157.5</c:v>
                </c:pt>
                <c:pt idx="65">
                  <c:v>140.66669999999999</c:v>
                </c:pt>
                <c:pt idx="66">
                  <c:v>121</c:v>
                </c:pt>
                <c:pt idx="67">
                  <c:v>146.5</c:v>
                </c:pt>
                <c:pt idx="68">
                  <c:v>138</c:v>
                </c:pt>
                <c:pt idx="69">
                  <c:v>155.33330000000001</c:v>
                </c:pt>
                <c:pt idx="70">
                  <c:v>153.33330000000001</c:v>
                </c:pt>
                <c:pt idx="71">
                  <c:v>159.33330000000001</c:v>
                </c:pt>
                <c:pt idx="73">
                  <c:v>158.33330000000001</c:v>
                </c:pt>
                <c:pt idx="74">
                  <c:v>142</c:v>
                </c:pt>
                <c:pt idx="75">
                  <c:v>152.66669999999999</c:v>
                </c:pt>
                <c:pt idx="76">
                  <c:v>149.5</c:v>
                </c:pt>
                <c:pt idx="77">
                  <c:v>160.33330000000001</c:v>
                </c:pt>
                <c:pt idx="78">
                  <c:v>153</c:v>
                </c:pt>
                <c:pt idx="79">
                  <c:v>164</c:v>
                </c:pt>
                <c:pt idx="80">
                  <c:v>155.25</c:v>
                </c:pt>
                <c:pt idx="81">
                  <c:v>145.25</c:v>
                </c:pt>
                <c:pt idx="82">
                  <c:v>159</c:v>
                </c:pt>
                <c:pt idx="83">
                  <c:v>155.75</c:v>
                </c:pt>
                <c:pt idx="84">
                  <c:v>157.33330000000001</c:v>
                </c:pt>
                <c:pt idx="85">
                  <c:v>145</c:v>
                </c:pt>
                <c:pt idx="86">
                  <c:v>143.33330000000001</c:v>
                </c:pt>
                <c:pt idx="87">
                  <c:v>138.33330000000001</c:v>
                </c:pt>
                <c:pt idx="88">
                  <c:v>148</c:v>
                </c:pt>
                <c:pt idx="89">
                  <c:v>144.5</c:v>
                </c:pt>
                <c:pt idx="90">
                  <c:v>129.33330000000001</c:v>
                </c:pt>
                <c:pt idx="91">
                  <c:v>164</c:v>
                </c:pt>
                <c:pt idx="92">
                  <c:v>145.66669999999999</c:v>
                </c:pt>
                <c:pt idx="93">
                  <c:v>153</c:v>
                </c:pt>
                <c:pt idx="94">
                  <c:v>158.33330000000001</c:v>
                </c:pt>
                <c:pt idx="95">
                  <c:v>133</c:v>
                </c:pt>
                <c:pt idx="96">
                  <c:v>141</c:v>
                </c:pt>
                <c:pt idx="97">
                  <c:v>154</c:v>
                </c:pt>
                <c:pt idx="98">
                  <c:v>133.66669999999999</c:v>
                </c:pt>
                <c:pt idx="99">
                  <c:v>145</c:v>
                </c:pt>
                <c:pt idx="100">
                  <c:v>155.66669999999999</c:v>
                </c:pt>
                <c:pt idx="101">
                  <c:v>153</c:v>
                </c:pt>
                <c:pt idx="102">
                  <c:v>143</c:v>
                </c:pt>
                <c:pt idx="103">
                  <c:v>161.66669999999999</c:v>
                </c:pt>
                <c:pt idx="104">
                  <c:v>146.75</c:v>
                </c:pt>
                <c:pt idx="105">
                  <c:v>150</c:v>
                </c:pt>
                <c:pt idx="106">
                  <c:v>162</c:v>
                </c:pt>
                <c:pt idx="107">
                  <c:v>167.66669999999999</c:v>
                </c:pt>
                <c:pt idx="108">
                  <c:v>150.66669999999999</c:v>
                </c:pt>
                <c:pt idx="109">
                  <c:v>149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EBB6-3242-8CE9-D6B38F6C07EF}"/>
            </c:ext>
          </c:extLst>
        </c:ser>
        <c:ser>
          <c:idx val="1"/>
          <c:order val="2"/>
          <c:tx>
            <c:v>La Rinconada (5000m)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0.13499702702082875"/>
                  <c:y val="9.4376068168686867E-3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fr-FR"/>
                </a:p>
              </c:txPr>
            </c:trendlineLbl>
          </c:trendline>
          <c:xVal>
            <c:numRef>
              <c:f>'Data 2024'!$O$112:$O$187</c:f>
              <c:numCache>
                <c:formatCode>0.000</c:formatCode>
                <c:ptCount val="76"/>
                <c:pt idx="0">
                  <c:v>14.375</c:v>
                </c:pt>
                <c:pt idx="1">
                  <c:v>22.45</c:v>
                </c:pt>
                <c:pt idx="2">
                  <c:v>20.666666666666668</c:v>
                </c:pt>
                <c:pt idx="3">
                  <c:v>16.027777777777779</c:v>
                </c:pt>
                <c:pt idx="4">
                  <c:v>11.75</c:v>
                </c:pt>
                <c:pt idx="5">
                  <c:v>12</c:v>
                </c:pt>
                <c:pt idx="6">
                  <c:v>12.041666666666666</c:v>
                </c:pt>
                <c:pt idx="7">
                  <c:v>14.142857142857142</c:v>
                </c:pt>
                <c:pt idx="8">
                  <c:v>16.739130434782609</c:v>
                </c:pt>
                <c:pt idx="9">
                  <c:v>13.23076923076923</c:v>
                </c:pt>
                <c:pt idx="10">
                  <c:v>14.692307692307692</c:v>
                </c:pt>
                <c:pt idx="11">
                  <c:v>10.928571428571429</c:v>
                </c:pt>
                <c:pt idx="12">
                  <c:v>10.641025641025641</c:v>
                </c:pt>
                <c:pt idx="13">
                  <c:v>13.272727272727273</c:v>
                </c:pt>
                <c:pt idx="14">
                  <c:v>9.5714285714285712</c:v>
                </c:pt>
                <c:pt idx="15">
                  <c:v>12</c:v>
                </c:pt>
                <c:pt idx="16">
                  <c:v>13.219512195121951</c:v>
                </c:pt>
                <c:pt idx="17">
                  <c:v>11.517241379310345</c:v>
                </c:pt>
                <c:pt idx="18">
                  <c:v>11.807692307692308</c:v>
                </c:pt>
                <c:pt idx="19">
                  <c:v>12.703703703703704</c:v>
                </c:pt>
                <c:pt idx="20">
                  <c:v>11.538461538461538</c:v>
                </c:pt>
                <c:pt idx="21">
                  <c:v>12.285714285714286</c:v>
                </c:pt>
                <c:pt idx="22">
                  <c:v>12.851851851851851</c:v>
                </c:pt>
                <c:pt idx="23">
                  <c:v>15.34375</c:v>
                </c:pt>
                <c:pt idx="24">
                  <c:v>11.777777777777779</c:v>
                </c:pt>
                <c:pt idx="25">
                  <c:v>14.15625</c:v>
                </c:pt>
                <c:pt idx="26">
                  <c:v>12.6</c:v>
                </c:pt>
                <c:pt idx="27">
                  <c:v>15.260869565217391</c:v>
                </c:pt>
                <c:pt idx="28">
                  <c:v>12.307692307692308</c:v>
                </c:pt>
                <c:pt idx="29">
                  <c:v>12.285714285714286</c:v>
                </c:pt>
                <c:pt idx="30">
                  <c:v>13.67032967032967</c:v>
                </c:pt>
                <c:pt idx="31">
                  <c:v>16.32</c:v>
                </c:pt>
                <c:pt idx="32">
                  <c:v>11.826086956521738</c:v>
                </c:pt>
                <c:pt idx="33">
                  <c:v>13.294117647058824</c:v>
                </c:pt>
                <c:pt idx="34">
                  <c:v>14.642857142857142</c:v>
                </c:pt>
                <c:pt idx="35">
                  <c:v>16.40625</c:v>
                </c:pt>
                <c:pt idx="36">
                  <c:v>9.5925925925925934</c:v>
                </c:pt>
                <c:pt idx="37">
                  <c:v>13.34375</c:v>
                </c:pt>
                <c:pt idx="38">
                  <c:v>13.833333333333334</c:v>
                </c:pt>
                <c:pt idx="39">
                  <c:v>10.962962962962964</c:v>
                </c:pt>
                <c:pt idx="40">
                  <c:v>12.5</c:v>
                </c:pt>
                <c:pt idx="41">
                  <c:v>11</c:v>
                </c:pt>
                <c:pt idx="42">
                  <c:v>11.21875</c:v>
                </c:pt>
                <c:pt idx="43">
                  <c:v>17.09090909090909</c:v>
                </c:pt>
                <c:pt idx="44">
                  <c:v>13.333333333333334</c:v>
                </c:pt>
                <c:pt idx="45">
                  <c:v>11.261904761904763</c:v>
                </c:pt>
                <c:pt idx="46">
                  <c:v>12.166666666666666</c:v>
                </c:pt>
                <c:pt idx="47">
                  <c:v>13.017543859649123</c:v>
                </c:pt>
                <c:pt idx="48">
                  <c:v>11.178571428571429</c:v>
                </c:pt>
                <c:pt idx="49">
                  <c:v>13.118971061093246</c:v>
                </c:pt>
                <c:pt idx="50">
                  <c:v>11.968325791855204</c:v>
                </c:pt>
                <c:pt idx="51">
                  <c:v>14.035087719298247</c:v>
                </c:pt>
                <c:pt idx="52">
                  <c:v>12.12534059945504</c:v>
                </c:pt>
                <c:pt idx="53">
                  <c:v>8.4916201117318444</c:v>
                </c:pt>
                <c:pt idx="54">
                  <c:v>10.805500982318271</c:v>
                </c:pt>
                <c:pt idx="55">
                  <c:v>11.707317073170731</c:v>
                </c:pt>
                <c:pt idx="56">
                  <c:v>12.947510094212651</c:v>
                </c:pt>
                <c:pt idx="57">
                  <c:v>12.760736196319018</c:v>
                </c:pt>
                <c:pt idx="58">
                  <c:v>10.157068062827225</c:v>
                </c:pt>
                <c:pt idx="59">
                  <c:v>13.059701492537313</c:v>
                </c:pt>
                <c:pt idx="60">
                  <c:v>9.1358024691358022</c:v>
                </c:pt>
                <c:pt idx="61">
                  <c:v>7.4973821989528799</c:v>
                </c:pt>
                <c:pt idx="62">
                  <c:v>12.897959183673469</c:v>
                </c:pt>
                <c:pt idx="63">
                  <c:v>13.344768439108062</c:v>
                </c:pt>
                <c:pt idx="64">
                  <c:v>13.343065693430656</c:v>
                </c:pt>
                <c:pt idx="65">
                  <c:v>9.8467824310520928</c:v>
                </c:pt>
                <c:pt idx="66">
                  <c:v>9.4489981785063755</c:v>
                </c:pt>
                <c:pt idx="67">
                  <c:v>20</c:v>
                </c:pt>
                <c:pt idx="68">
                  <c:v>11.248484848484848</c:v>
                </c:pt>
                <c:pt idx="69">
                  <c:v>11.955719557195572</c:v>
                </c:pt>
                <c:pt idx="70">
                  <c:v>10.663562281722934</c:v>
                </c:pt>
                <c:pt idx="71">
                  <c:v>12.691867124856817</c:v>
                </c:pt>
                <c:pt idx="72">
                  <c:v>13.018867924528301</c:v>
                </c:pt>
                <c:pt idx="73">
                  <c:v>8.5932388222464553</c:v>
                </c:pt>
                <c:pt idx="74">
                  <c:v>10.89108910891089</c:v>
                </c:pt>
                <c:pt idx="75">
                  <c:v>12.948602344454462</c:v>
                </c:pt>
              </c:numCache>
            </c:numRef>
          </c:xVal>
          <c:yVal>
            <c:numRef>
              <c:f>'Data 2024'!$T$112:$T$187</c:f>
              <c:numCache>
                <c:formatCode>0.00</c:formatCode>
                <c:ptCount val="76"/>
                <c:pt idx="0">
                  <c:v>177.5</c:v>
                </c:pt>
                <c:pt idx="1">
                  <c:v>222</c:v>
                </c:pt>
                <c:pt idx="2">
                  <c:v>179.5</c:v>
                </c:pt>
                <c:pt idx="3">
                  <c:v>190</c:v>
                </c:pt>
                <c:pt idx="4">
                  <c:v>155</c:v>
                </c:pt>
                <c:pt idx="5">
                  <c:v>168.25</c:v>
                </c:pt>
                <c:pt idx="6">
                  <c:v>153.5</c:v>
                </c:pt>
                <c:pt idx="7">
                  <c:v>161</c:v>
                </c:pt>
                <c:pt idx="8">
                  <c:v>180.5</c:v>
                </c:pt>
                <c:pt idx="9">
                  <c:v>180</c:v>
                </c:pt>
                <c:pt idx="10">
                  <c:v>183.75</c:v>
                </c:pt>
                <c:pt idx="11">
                  <c:v>190.5</c:v>
                </c:pt>
                <c:pt idx="12">
                  <c:v>166.5</c:v>
                </c:pt>
                <c:pt idx="13">
                  <c:v>170</c:v>
                </c:pt>
                <c:pt idx="14">
                  <c:v>159.25</c:v>
                </c:pt>
                <c:pt idx="15">
                  <c:v>167.5</c:v>
                </c:pt>
                <c:pt idx="16">
                  <c:v>172.5</c:v>
                </c:pt>
                <c:pt idx="17">
                  <c:v>157.66669999999999</c:v>
                </c:pt>
                <c:pt idx="18">
                  <c:v>175</c:v>
                </c:pt>
                <c:pt idx="19">
                  <c:v>169.5</c:v>
                </c:pt>
                <c:pt idx="20">
                  <c:v>151.6</c:v>
                </c:pt>
                <c:pt idx="21">
                  <c:v>174.33330000000001</c:v>
                </c:pt>
                <c:pt idx="22">
                  <c:v>173.5</c:v>
                </c:pt>
                <c:pt idx="23">
                  <c:v>182.75</c:v>
                </c:pt>
                <c:pt idx="24">
                  <c:v>163.25</c:v>
                </c:pt>
                <c:pt idx="25">
                  <c:v>201.33330000000001</c:v>
                </c:pt>
                <c:pt idx="26">
                  <c:v>178.66669999999999</c:v>
                </c:pt>
                <c:pt idx="27">
                  <c:v>168</c:v>
                </c:pt>
                <c:pt idx="28">
                  <c:v>178</c:v>
                </c:pt>
                <c:pt idx="29">
                  <c:v>177.25</c:v>
                </c:pt>
                <c:pt idx="30">
                  <c:v>169.25</c:v>
                </c:pt>
                <c:pt idx="31">
                  <c:v>182.5</c:v>
                </c:pt>
                <c:pt idx="32">
                  <c:v>157.5</c:v>
                </c:pt>
                <c:pt idx="33">
                  <c:v>175</c:v>
                </c:pt>
                <c:pt idx="34">
                  <c:v>175</c:v>
                </c:pt>
                <c:pt idx="35">
                  <c:v>165.75</c:v>
                </c:pt>
                <c:pt idx="36">
                  <c:v>169.75</c:v>
                </c:pt>
                <c:pt idx="37">
                  <c:v>190</c:v>
                </c:pt>
                <c:pt idx="38">
                  <c:v>192</c:v>
                </c:pt>
                <c:pt idx="39">
                  <c:v>180</c:v>
                </c:pt>
                <c:pt idx="40">
                  <c:v>181.5</c:v>
                </c:pt>
                <c:pt idx="41">
                  <c:v>189</c:v>
                </c:pt>
                <c:pt idx="42">
                  <c:v>170.75</c:v>
                </c:pt>
                <c:pt idx="43">
                  <c:v>173</c:v>
                </c:pt>
                <c:pt idx="44">
                  <c:v>175.8</c:v>
                </c:pt>
                <c:pt idx="45">
                  <c:v>164.25</c:v>
                </c:pt>
                <c:pt idx="46">
                  <c:v>167.25</c:v>
                </c:pt>
                <c:pt idx="47">
                  <c:v>178.5</c:v>
                </c:pt>
                <c:pt idx="48">
                  <c:v>163</c:v>
                </c:pt>
                <c:pt idx="49">
                  <c:v>160</c:v>
                </c:pt>
                <c:pt idx="50">
                  <c:v>185.66669999999999</c:v>
                </c:pt>
                <c:pt idx="51">
                  <c:v>174</c:v>
                </c:pt>
                <c:pt idx="52">
                  <c:v>159.33330000000001</c:v>
                </c:pt>
                <c:pt idx="53">
                  <c:v>148.75</c:v>
                </c:pt>
                <c:pt idx="54">
                  <c:v>184.25</c:v>
                </c:pt>
                <c:pt idx="55">
                  <c:v>154</c:v>
                </c:pt>
                <c:pt idx="56">
                  <c:v>170.75</c:v>
                </c:pt>
                <c:pt idx="57">
                  <c:v>175.75</c:v>
                </c:pt>
                <c:pt idx="58">
                  <c:v>161.75</c:v>
                </c:pt>
                <c:pt idx="59">
                  <c:v>193.5</c:v>
                </c:pt>
                <c:pt idx="60">
                  <c:v>135</c:v>
                </c:pt>
                <c:pt idx="61">
                  <c:v>169.75</c:v>
                </c:pt>
                <c:pt idx="62">
                  <c:v>154.33330000000001</c:v>
                </c:pt>
                <c:pt idx="63">
                  <c:v>155</c:v>
                </c:pt>
                <c:pt idx="64">
                  <c:v>170.25</c:v>
                </c:pt>
                <c:pt idx="65">
                  <c:v>164.66669999999999</c:v>
                </c:pt>
                <c:pt idx="66">
                  <c:v>160.66669999999999</c:v>
                </c:pt>
                <c:pt idx="67">
                  <c:v>185</c:v>
                </c:pt>
                <c:pt idx="68">
                  <c:v>173.75</c:v>
                </c:pt>
                <c:pt idx="69">
                  <c:v>161.66669999999999</c:v>
                </c:pt>
                <c:pt idx="70">
                  <c:v>156</c:v>
                </c:pt>
                <c:pt idx="71">
                  <c:v>163</c:v>
                </c:pt>
                <c:pt idx="72">
                  <c:v>152.33330000000001</c:v>
                </c:pt>
                <c:pt idx="73">
                  <c:v>160.66669999999999</c:v>
                </c:pt>
                <c:pt idx="74">
                  <c:v>163.66669999999999</c:v>
                </c:pt>
                <c:pt idx="75">
                  <c:v>197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EBB6-3242-8CE9-D6B38F6C07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77634976"/>
        <c:axId val="1477637248"/>
      </c:scatterChart>
      <c:valAx>
        <c:axId val="147763497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600" b="1"/>
                  <a:t>Hbmass (g/kg)</a:t>
                </a:r>
              </a:p>
            </c:rich>
          </c:tx>
          <c:layout>
            <c:manualLayout>
              <c:xMode val="edge"/>
              <c:yMode val="edge"/>
              <c:x val="0.47465654119743655"/>
              <c:y val="0.9334310071077290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477637248"/>
        <c:crosses val="autoZero"/>
        <c:crossBetween val="midCat"/>
        <c:majorUnit val="1"/>
      </c:valAx>
      <c:valAx>
        <c:axId val="1477637248"/>
        <c:scaling>
          <c:orientation val="minMax"/>
          <c:min val="5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[Hb] (</a:t>
                </a:r>
                <a:r>
                  <a:rPr lang="fr-FR" sz="1600" b="1" dirty="0"/>
                  <a:t>g/l)</a:t>
                </a:r>
              </a:p>
            </c:rich>
          </c:tx>
          <c:layout>
            <c:manualLayout>
              <c:xMode val="edge"/>
              <c:yMode val="edge"/>
              <c:x val="0"/>
              <c:y val="0.378871268544283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#,##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477634976"/>
        <c:crosses val="autoZero"/>
        <c:crossBetween val="midCat"/>
        <c:majorUnit val="50"/>
      </c:valAx>
      <c:spPr>
        <a:noFill/>
        <a:ln>
          <a:noFill/>
        </a:ln>
        <a:effectLst/>
      </c:spPr>
    </c:plotArea>
    <c:legend>
      <c:legendPos val="b"/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ayout>
        <c:manualLayout>
          <c:xMode val="edge"/>
          <c:yMode val="edge"/>
          <c:x val="0.16690214673209111"/>
          <c:y val="3.9123486064116232E-2"/>
          <c:w val="0.22788179009704276"/>
          <c:h val="0.1199158203459691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D2EBC9-9E69-6949-8E06-5169877208A9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460DB9-1F0A-0046-BA44-100F81FD897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4799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460DB9-1F0A-0046-BA44-100F81FD897A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5385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4A3A8-1AA1-15FF-7133-B59F5B562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2292882-A763-3258-E87E-99CEBEF1AD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7842BD8-20D1-8207-2563-7C4E785F80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04A3AEB-F867-2EED-BA34-D2B9D2C781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460DB9-1F0A-0046-BA44-100F81FD897A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2028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44113C-EF17-63D6-1405-6026D9EC6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67D60CE-E868-3C94-EDF2-81637C44BB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5696CE8-CBB0-1B8C-2D3B-4B90CEF013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C0607EA-A0FE-0C8A-A33C-90E2CEB710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5A7F-8CB8-EC46-AC80-CFA545729945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0308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460DB9-1F0A-0046-BA44-100F81FD897A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2481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F620BE-41AA-0005-E290-3CCE485677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AE298AE-EB92-8D49-EDE2-67E6E26DBB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FF2A6AD-696E-2320-C77A-79FF6B50B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7EBAA7-613D-D744-E47C-1EA0014B9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FD0BB0-4D47-B78F-8CA6-60D89D3E2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9275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A1042E-FEEC-AF0B-8644-9BE950196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3D72C66-68AB-D8B5-F1D0-54E267B77B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C4DE52-CB39-69F3-B4BA-153452416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4BFD3A8-32EB-C376-51FE-B02BED404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F28BA1-D95E-AC08-F141-CA01581EA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1033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19E7337-C9DD-2AFE-6CDE-0B4E3359AC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B98E84F-ACA0-2615-CBA2-97C50E329C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4E829FB-4F1B-245C-8E96-F22E07752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4DA642-75BA-603D-5EC9-A5F0BFDBD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C4D5C8F-FDE1-AA39-B689-6BC1F1736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6804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99EEB8-10E5-67F0-335D-6BD7A0F91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15A096-9963-43A7-A64F-B3BF13A5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6E847B-6D23-DD67-48AC-A89DC0DF7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04981F-05AB-7C07-C3E3-D5341939B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7C054F-5177-A187-EAB9-52E0F5B27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6062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899C1B-0D56-8AB1-8206-5AFB8310D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0663616-C0C6-DC33-80A7-537AED2B6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211DA0-223B-4116-D8E1-4F62249CD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7E7C42-45B7-AC36-858C-593A442DC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C380CC-3AAA-0251-D91C-02F30692C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0969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3F1CBD-BAAD-0200-49D6-CDC6CE4C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4CB99F-A3C5-4B2A-6F41-D73E43FAE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7258216-DFF8-0664-66E2-603DEDBA8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C5E876D-28BC-31A9-B6C8-26F087A10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42C2C3-7378-D402-2BB6-EBF359F8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1BE44C6-4F21-863A-4949-0021BAA93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1183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F85AAF-5ABD-3DD6-84FC-B1F71B73C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E5AEEA6-F81D-2F33-4E46-06BC77BFF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40E4A8E-BB60-9880-B3C4-C9DDECBDDD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AE7726C-3F3C-1ACE-A274-23C15AD9EB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5BC9EE4-5080-1538-2D91-8CB53EC48B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8DE7536-D340-56C3-05C1-16928F469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4A4BF24-B13A-E0D5-ECE2-0907DD3C0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B47CCE7-A7F4-D933-88FA-DCCFD1255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0111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1ED5C4-B40C-ACF3-8CD6-3A5B57BAD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267725C-2522-5AF6-D33B-01C78723D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795370B-6920-E427-9B22-D3E28218C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E9DBEA7-24CA-1DB9-AA8E-763A37F37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2231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C6115A0-AC53-6B3B-977E-F1F4CADB3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5E640B5-E466-3B8E-CE7A-C098B6859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E963F58-B586-17C9-DA3F-6ECDB67FD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2667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A4C0AA-4168-2B78-6855-268C87061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654241-E559-0E10-64C1-496811820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31E034F-5A2D-9AAF-7847-D573AFAE3E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A8F4B3C-CE1E-3E99-348C-40B987974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7E95386-D859-C397-B9FE-0B2A17CC1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EDAE8BB-6381-4355-25E8-7A8985B57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092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4A95C5-8E85-6A06-B3EC-DB6A4D880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8955CCE-191E-EE46-CE51-8026A7C10D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4FA35EC-59C0-386C-0F9C-032CD96A48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5E8E5A0-A75D-4511-F2EA-295672E1C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81918CE-C711-AC17-0E57-D4C2BD7D3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FC0BE63-9669-FB53-8673-4790ACEFA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7290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29E2A7B-0EDA-2DF5-21A5-53C426121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C9B98DB-CC7D-705D-CA05-E2CA242E0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E99AD9-7F59-00AA-E47A-FFF2B9DCA2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0BBF42-1E94-9049-8A81-B1A0CAA68CEA}" type="datetimeFigureOut">
              <a:rPr lang="fr-FR" smtClean="0"/>
              <a:t>29/06/2025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0BB686-8DCC-73D5-B068-3B9769DC8E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EF9C57-F51D-6417-16EF-C530B4A75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D69F8C-0985-D845-A969-D4D67FA3D6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9768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microsoft.com/office/2007/relationships/hdphoto" Target="../media/hdphoto2.wdp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F9ABFBFF-0636-2080-5CCE-1E03C55F6F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79371"/>
            <a:ext cx="9144000" cy="817562"/>
          </a:xfrm>
        </p:spPr>
        <p:txBody>
          <a:bodyPr/>
          <a:lstStyle/>
          <a:p>
            <a:r>
              <a:rPr lang="fr-FR" dirty="0"/>
              <a:t>Effet des conséquences de l’altitude sur le développement des enfants vivant au Pérou dans la ville la plus haute du monde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2A13880-3E64-17CD-E6B7-3B00763B7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0" y="205052"/>
            <a:ext cx="6350000" cy="4483100"/>
          </a:xfrm>
          <a:prstGeom prst="rect">
            <a:avLst/>
          </a:prstGeom>
        </p:spPr>
      </p:pic>
      <p:sp>
        <p:nvSpPr>
          <p:cNvPr id="8" name="Sous-titre 2">
            <a:extLst>
              <a:ext uri="{FF2B5EF4-FFF2-40B4-BE49-F238E27FC236}">
                <a16:creationId xmlns:a16="http://schemas.microsoft.com/office/drawing/2014/main" id="{09CE8648-F0B9-F89E-1CAB-DF0CC7099C68}"/>
              </a:ext>
            </a:extLst>
          </p:cNvPr>
          <p:cNvSpPr txBox="1">
            <a:spLocks/>
          </p:cNvSpPr>
          <p:nvPr/>
        </p:nvSpPr>
        <p:spPr>
          <a:xfrm>
            <a:off x="11876050" y="6441882"/>
            <a:ext cx="315950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02001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F64B2F88-AE73-E5F1-4E88-1BED44746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561" y="541995"/>
            <a:ext cx="6027370" cy="255783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1B50B1B-1027-99EE-87BB-57B2A040B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3094" y="3276698"/>
            <a:ext cx="3088304" cy="309982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DAEF44-B359-DE3C-D4E2-2FBC244A5FBC}"/>
              </a:ext>
            </a:extLst>
          </p:cNvPr>
          <p:cNvSpPr/>
          <p:nvPr/>
        </p:nvSpPr>
        <p:spPr>
          <a:xfrm>
            <a:off x="311068" y="1690688"/>
            <a:ext cx="6027369" cy="39703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Protéines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Glucides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Lipides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Fibres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Calcium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Fer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Zinc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Vitamine C / D / B9 / B12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 err="1"/>
              <a:t>kCal</a:t>
            </a:r>
            <a:r>
              <a:rPr lang="fr-FR" sz="2800" dirty="0"/>
              <a:t> (hors fibres car incertitude)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B2488F-A767-6ED5-A435-014049D8BBAB}"/>
              </a:ext>
            </a:extLst>
          </p:cNvPr>
          <p:cNvSpPr/>
          <p:nvPr/>
        </p:nvSpPr>
        <p:spPr>
          <a:xfrm>
            <a:off x="2452357" y="2614978"/>
            <a:ext cx="2416547" cy="1323439"/>
          </a:xfrm>
          <a:prstGeom prst="rect">
            <a:avLst/>
          </a:prstGeom>
          <a:noFill/>
          <a:ln w="50800" cap="rnd">
            <a:solidFill>
              <a:srgbClr val="FF0000"/>
            </a:solidFill>
            <a:prstDash val="solid"/>
            <a:beve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081286"/>
                      <a:gd name="connsiteY0" fmla="*/ 0 h 1323439"/>
                      <a:gd name="connsiteX1" fmla="*/ 584348 w 5081286"/>
                      <a:gd name="connsiteY1" fmla="*/ 0 h 1323439"/>
                      <a:gd name="connsiteX2" fmla="*/ 1067070 w 5081286"/>
                      <a:gd name="connsiteY2" fmla="*/ 0 h 1323439"/>
                      <a:gd name="connsiteX3" fmla="*/ 1803857 w 5081286"/>
                      <a:gd name="connsiteY3" fmla="*/ 0 h 1323439"/>
                      <a:gd name="connsiteX4" fmla="*/ 2388204 w 5081286"/>
                      <a:gd name="connsiteY4" fmla="*/ 0 h 1323439"/>
                      <a:gd name="connsiteX5" fmla="*/ 2972552 w 5081286"/>
                      <a:gd name="connsiteY5" fmla="*/ 0 h 1323439"/>
                      <a:gd name="connsiteX6" fmla="*/ 3709339 w 5081286"/>
                      <a:gd name="connsiteY6" fmla="*/ 0 h 1323439"/>
                      <a:gd name="connsiteX7" fmla="*/ 4242874 w 5081286"/>
                      <a:gd name="connsiteY7" fmla="*/ 0 h 1323439"/>
                      <a:gd name="connsiteX8" fmla="*/ 5081286 w 5081286"/>
                      <a:gd name="connsiteY8" fmla="*/ 0 h 1323439"/>
                      <a:gd name="connsiteX9" fmla="*/ 5081286 w 5081286"/>
                      <a:gd name="connsiteY9" fmla="*/ 688188 h 1323439"/>
                      <a:gd name="connsiteX10" fmla="*/ 5081286 w 5081286"/>
                      <a:gd name="connsiteY10" fmla="*/ 1323439 h 1323439"/>
                      <a:gd name="connsiteX11" fmla="*/ 4446125 w 5081286"/>
                      <a:gd name="connsiteY11" fmla="*/ 1323439 h 1323439"/>
                      <a:gd name="connsiteX12" fmla="*/ 3861777 w 5081286"/>
                      <a:gd name="connsiteY12" fmla="*/ 1323439 h 1323439"/>
                      <a:gd name="connsiteX13" fmla="*/ 3124991 w 5081286"/>
                      <a:gd name="connsiteY13" fmla="*/ 1323439 h 1323439"/>
                      <a:gd name="connsiteX14" fmla="*/ 2388204 w 5081286"/>
                      <a:gd name="connsiteY14" fmla="*/ 1323439 h 1323439"/>
                      <a:gd name="connsiteX15" fmla="*/ 1854669 w 5081286"/>
                      <a:gd name="connsiteY15" fmla="*/ 1323439 h 1323439"/>
                      <a:gd name="connsiteX16" fmla="*/ 1219509 w 5081286"/>
                      <a:gd name="connsiteY16" fmla="*/ 1323439 h 1323439"/>
                      <a:gd name="connsiteX17" fmla="*/ 0 w 5081286"/>
                      <a:gd name="connsiteY17" fmla="*/ 1323439 h 1323439"/>
                      <a:gd name="connsiteX18" fmla="*/ 0 w 5081286"/>
                      <a:gd name="connsiteY18" fmla="*/ 661720 h 1323439"/>
                      <a:gd name="connsiteX19" fmla="*/ 0 w 5081286"/>
                      <a:gd name="connsiteY19" fmla="*/ 0 h 13234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5081286" h="1323439" extrusionOk="0">
                        <a:moveTo>
                          <a:pt x="0" y="0"/>
                        </a:moveTo>
                        <a:cubicBezTo>
                          <a:pt x="216983" y="-27949"/>
                          <a:pt x="394039" y="-3113"/>
                          <a:pt x="584348" y="0"/>
                        </a:cubicBezTo>
                        <a:cubicBezTo>
                          <a:pt x="774657" y="3113"/>
                          <a:pt x="930657" y="6201"/>
                          <a:pt x="1067070" y="0"/>
                        </a:cubicBezTo>
                        <a:cubicBezTo>
                          <a:pt x="1203483" y="-6201"/>
                          <a:pt x="1468946" y="30122"/>
                          <a:pt x="1803857" y="0"/>
                        </a:cubicBezTo>
                        <a:cubicBezTo>
                          <a:pt x="2138768" y="-30122"/>
                          <a:pt x="2205568" y="25480"/>
                          <a:pt x="2388204" y="0"/>
                        </a:cubicBezTo>
                        <a:cubicBezTo>
                          <a:pt x="2570840" y="-25480"/>
                          <a:pt x="2728638" y="-5709"/>
                          <a:pt x="2972552" y="0"/>
                        </a:cubicBezTo>
                        <a:cubicBezTo>
                          <a:pt x="3216466" y="5709"/>
                          <a:pt x="3487350" y="-31114"/>
                          <a:pt x="3709339" y="0"/>
                        </a:cubicBezTo>
                        <a:cubicBezTo>
                          <a:pt x="3931328" y="31114"/>
                          <a:pt x="4127896" y="-20132"/>
                          <a:pt x="4242874" y="0"/>
                        </a:cubicBezTo>
                        <a:cubicBezTo>
                          <a:pt x="4357853" y="20132"/>
                          <a:pt x="4858456" y="10818"/>
                          <a:pt x="5081286" y="0"/>
                        </a:cubicBezTo>
                        <a:cubicBezTo>
                          <a:pt x="5076787" y="343087"/>
                          <a:pt x="5103367" y="474611"/>
                          <a:pt x="5081286" y="688188"/>
                        </a:cubicBezTo>
                        <a:cubicBezTo>
                          <a:pt x="5059205" y="901765"/>
                          <a:pt x="5065039" y="1112999"/>
                          <a:pt x="5081286" y="1323439"/>
                        </a:cubicBezTo>
                        <a:cubicBezTo>
                          <a:pt x="4876495" y="1343587"/>
                          <a:pt x="4727581" y="1293050"/>
                          <a:pt x="4446125" y="1323439"/>
                        </a:cubicBezTo>
                        <a:cubicBezTo>
                          <a:pt x="4164669" y="1353828"/>
                          <a:pt x="4061264" y="1334189"/>
                          <a:pt x="3861777" y="1323439"/>
                        </a:cubicBezTo>
                        <a:cubicBezTo>
                          <a:pt x="3662290" y="1312689"/>
                          <a:pt x="3454244" y="1335523"/>
                          <a:pt x="3124991" y="1323439"/>
                        </a:cubicBezTo>
                        <a:cubicBezTo>
                          <a:pt x="2795738" y="1311355"/>
                          <a:pt x="2640274" y="1353848"/>
                          <a:pt x="2388204" y="1323439"/>
                        </a:cubicBezTo>
                        <a:cubicBezTo>
                          <a:pt x="2136134" y="1293030"/>
                          <a:pt x="1991938" y="1304320"/>
                          <a:pt x="1854669" y="1323439"/>
                        </a:cubicBezTo>
                        <a:cubicBezTo>
                          <a:pt x="1717400" y="1342558"/>
                          <a:pt x="1381136" y="1292062"/>
                          <a:pt x="1219509" y="1323439"/>
                        </a:cubicBezTo>
                        <a:cubicBezTo>
                          <a:pt x="1057882" y="1354816"/>
                          <a:pt x="525835" y="1273409"/>
                          <a:pt x="0" y="1323439"/>
                        </a:cubicBezTo>
                        <a:cubicBezTo>
                          <a:pt x="-21522" y="1142822"/>
                          <a:pt x="20513" y="962611"/>
                          <a:pt x="0" y="661720"/>
                        </a:cubicBezTo>
                        <a:cubicBezTo>
                          <a:pt x="-20513" y="360829"/>
                          <a:pt x="-3133" y="15233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000" dirty="0"/>
              <a:t>+ Pourcentage par rapport à la valeur nutritionnelle de référence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3732F002-43F3-0358-D27B-88EF8802AE04}"/>
              </a:ext>
            </a:extLst>
          </p:cNvPr>
          <p:cNvSpPr txBox="1">
            <a:spLocks/>
          </p:cNvSpPr>
          <p:nvPr/>
        </p:nvSpPr>
        <p:spPr>
          <a:xfrm>
            <a:off x="477594" y="289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Données : Nutrition</a:t>
            </a:r>
          </a:p>
        </p:txBody>
      </p:sp>
      <p:sp>
        <p:nvSpPr>
          <p:cNvPr id="17" name="Sous-titre 2">
            <a:extLst>
              <a:ext uri="{FF2B5EF4-FFF2-40B4-BE49-F238E27FC236}">
                <a16:creationId xmlns:a16="http://schemas.microsoft.com/office/drawing/2014/main" id="{4A55F85E-D920-2107-C56C-225C0D43A43A}"/>
              </a:ext>
            </a:extLst>
          </p:cNvPr>
          <p:cNvSpPr txBox="1">
            <a:spLocks/>
          </p:cNvSpPr>
          <p:nvPr/>
        </p:nvSpPr>
        <p:spPr>
          <a:xfrm>
            <a:off x="11876050" y="6441882"/>
            <a:ext cx="315950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795746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DCFCD2E-52A5-0E23-9BEF-DA4925E972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900953"/>
            <a:ext cx="5556818" cy="5056094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0278C7-FE69-F098-F003-8D8A0A89C538}"/>
              </a:ext>
            </a:extLst>
          </p:cNvPr>
          <p:cNvSpPr/>
          <p:nvPr/>
        </p:nvSpPr>
        <p:spPr>
          <a:xfrm>
            <a:off x="539182" y="2090172"/>
            <a:ext cx="5556818" cy="267765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Pression artérielle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 err="1"/>
              <a:t>Diametre</a:t>
            </a:r>
            <a:r>
              <a:rPr lang="fr-FR" sz="2800" dirty="0"/>
              <a:t> / Volume/Masse des ventricules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Volumes télésystolique / télédiastolique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Septum interventriculaire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ED63AC24-20EA-94C0-1670-16F6D269D409}"/>
              </a:ext>
            </a:extLst>
          </p:cNvPr>
          <p:cNvSpPr txBox="1">
            <a:spLocks/>
          </p:cNvSpPr>
          <p:nvPr/>
        </p:nvSpPr>
        <p:spPr>
          <a:xfrm>
            <a:off x="477594" y="289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Données : </a:t>
            </a:r>
            <a:r>
              <a:rPr lang="fr-FR" sz="3600" dirty="0" err="1"/>
              <a:t>Coeur</a:t>
            </a:r>
            <a:endParaRPr lang="fr-FR" sz="3600" dirty="0"/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81B62F86-FFDD-FE47-742B-92D5F423865E}"/>
              </a:ext>
            </a:extLst>
          </p:cNvPr>
          <p:cNvSpPr txBox="1">
            <a:spLocks/>
          </p:cNvSpPr>
          <p:nvPr/>
        </p:nvSpPr>
        <p:spPr>
          <a:xfrm>
            <a:off x="11652818" y="6441882"/>
            <a:ext cx="539182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72853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>
            <a:extLst>
              <a:ext uri="{FF2B5EF4-FFF2-40B4-BE49-F238E27FC236}">
                <a16:creationId xmlns:a16="http://schemas.microsoft.com/office/drawing/2014/main" id="{3D880384-2D64-FD6A-DCF1-2A58A26858BE}"/>
              </a:ext>
            </a:extLst>
          </p:cNvPr>
          <p:cNvSpPr txBox="1"/>
          <p:nvPr/>
        </p:nvSpPr>
        <p:spPr>
          <a:xfrm>
            <a:off x="362107" y="1727870"/>
            <a:ext cx="7867493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CSP des deux parents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BRIEF (fonctions exécutives de la vie quotidienne)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Quotient Intellectuel et sous-tests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Fonctions visuo-spatiales / attention / planification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Motricité fine (</a:t>
            </a:r>
            <a:r>
              <a:rPr lang="fr-FR" sz="2800" dirty="0" err="1"/>
              <a:t>Purdue</a:t>
            </a:r>
            <a:r>
              <a:rPr lang="fr-FR" sz="2800" dirty="0"/>
              <a:t> </a:t>
            </a:r>
            <a:r>
              <a:rPr lang="fr-FR" sz="2800" dirty="0" err="1"/>
              <a:t>Pegboard</a:t>
            </a:r>
            <a:r>
              <a:rPr lang="fr-FR" sz="2800" dirty="0"/>
              <a:t>)</a:t>
            </a:r>
          </a:p>
          <a:p>
            <a:endParaRPr lang="fr-FR" sz="2800" dirty="0"/>
          </a:p>
          <a:p>
            <a:endParaRPr lang="fr-FR" sz="2800" dirty="0"/>
          </a:p>
          <a:p>
            <a:r>
              <a:rPr lang="fr-FR" sz="2800" dirty="0"/>
              <a:t>Questionnaires papier et expériences pratiques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E7A27690-DC4C-C717-325A-79E6279ED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1000" y="365125"/>
            <a:ext cx="5461000" cy="5461000"/>
          </a:xfrm>
          <a:prstGeom prst="rect">
            <a:avLst/>
          </a:prstGeom>
        </p:spPr>
      </p:pic>
      <p:sp>
        <p:nvSpPr>
          <p:cNvPr id="18" name="Titre 1">
            <a:extLst>
              <a:ext uri="{FF2B5EF4-FFF2-40B4-BE49-F238E27FC236}">
                <a16:creationId xmlns:a16="http://schemas.microsoft.com/office/drawing/2014/main" id="{D637A43A-4453-9E44-CDF4-B4707120D340}"/>
              </a:ext>
            </a:extLst>
          </p:cNvPr>
          <p:cNvSpPr txBox="1">
            <a:spLocks/>
          </p:cNvSpPr>
          <p:nvPr/>
        </p:nvSpPr>
        <p:spPr>
          <a:xfrm>
            <a:off x="477594" y="289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Données - Neurologie</a:t>
            </a:r>
          </a:p>
        </p:txBody>
      </p:sp>
      <p:sp>
        <p:nvSpPr>
          <p:cNvPr id="19" name="Sous-titre 2">
            <a:extLst>
              <a:ext uri="{FF2B5EF4-FFF2-40B4-BE49-F238E27FC236}">
                <a16:creationId xmlns:a16="http://schemas.microsoft.com/office/drawing/2014/main" id="{175E8BA8-F4C1-B1A7-61F7-BDA989C075AC}"/>
              </a:ext>
            </a:extLst>
          </p:cNvPr>
          <p:cNvSpPr txBox="1">
            <a:spLocks/>
          </p:cNvSpPr>
          <p:nvPr/>
        </p:nvSpPr>
        <p:spPr>
          <a:xfrm>
            <a:off x="11652818" y="6441882"/>
            <a:ext cx="539182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349910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74BC20-277B-D881-7B6E-1ACC3F0F3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ABD753-9B22-85CD-429C-1A69E28E7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Tâches réalisées et en cours</a:t>
            </a:r>
          </a:p>
        </p:txBody>
      </p:sp>
    </p:spTree>
    <p:extLst>
      <p:ext uri="{BB962C8B-B14F-4D97-AF65-F5344CB8AC3E}">
        <p14:creationId xmlns:p14="http://schemas.microsoft.com/office/powerpoint/2010/main" val="3478246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39E929F-3D35-051F-C429-5ECABC8F9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4450" y="1597282"/>
            <a:ext cx="6762750" cy="4895593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0F96FAF-0541-F41B-FC48-25876CF44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117834"/>
            <a:ext cx="4344328" cy="26223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3EE80A7-4146-A808-D0FF-3C6E715EE9E0}"/>
              </a:ext>
            </a:extLst>
          </p:cNvPr>
          <p:cNvSpPr/>
          <p:nvPr/>
        </p:nvSpPr>
        <p:spPr>
          <a:xfrm>
            <a:off x="8003678" y="2916139"/>
            <a:ext cx="3492046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fr-F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Correction OMS sur HB selon altitude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48AF98D5-3A80-F07A-B2D3-76194D53D9FF}"/>
              </a:ext>
            </a:extLst>
          </p:cNvPr>
          <p:cNvSpPr txBox="1">
            <a:spLocks/>
          </p:cNvSpPr>
          <p:nvPr/>
        </p:nvSpPr>
        <p:spPr>
          <a:xfrm>
            <a:off x="0" y="28948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Objectif 1 : Comparaison des méthodes de détection de l’anémie</a:t>
            </a:r>
          </a:p>
        </p:txBody>
      </p:sp>
      <p:sp>
        <p:nvSpPr>
          <p:cNvPr id="12" name="Sous-titre 2">
            <a:extLst>
              <a:ext uri="{FF2B5EF4-FFF2-40B4-BE49-F238E27FC236}">
                <a16:creationId xmlns:a16="http://schemas.microsoft.com/office/drawing/2014/main" id="{59EA0CCC-F09C-3378-7164-AB9DFE7028BD}"/>
              </a:ext>
            </a:extLst>
          </p:cNvPr>
          <p:cNvSpPr txBox="1">
            <a:spLocks/>
          </p:cNvSpPr>
          <p:nvPr/>
        </p:nvSpPr>
        <p:spPr>
          <a:xfrm>
            <a:off x="11652818" y="6441882"/>
            <a:ext cx="539182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2628933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F4A2FD-B6BC-5F52-2E0C-FCBC906AE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94" y="28948"/>
            <a:ext cx="10515600" cy="1325563"/>
          </a:xfrm>
        </p:spPr>
        <p:txBody>
          <a:bodyPr>
            <a:normAutofit/>
          </a:bodyPr>
          <a:lstStyle/>
          <a:p>
            <a:r>
              <a:rPr lang="fr-FR" sz="3600" dirty="0"/>
              <a:t>Objectif 1 – Prévalence par ville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53F885E-D777-4F7E-7655-28D9B0318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4" y="1690688"/>
            <a:ext cx="6717506" cy="516731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6D526B7-E7AE-966E-D1D8-904808CD057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2911"/>
          <a:stretch>
            <a:fillRect/>
          </a:stretch>
        </p:blipFill>
        <p:spPr>
          <a:xfrm>
            <a:off x="6462619" y="1500827"/>
            <a:ext cx="5368743" cy="535717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724B60-6DFB-7C05-2416-EB2D4BBB09E4}"/>
              </a:ext>
            </a:extLst>
          </p:cNvPr>
          <p:cNvSpPr/>
          <p:nvPr/>
        </p:nvSpPr>
        <p:spPr>
          <a:xfrm>
            <a:off x="477594" y="1336745"/>
            <a:ext cx="452072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Prévalence de l’anémie par ville</a:t>
            </a:r>
          </a:p>
          <a:p>
            <a:pPr algn="ctr"/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pour chaque méthode, chez les 0-3 ans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68DD6B-11E2-84C8-FD53-C93F2CE4AADC}"/>
              </a:ext>
            </a:extLst>
          </p:cNvPr>
          <p:cNvSpPr/>
          <p:nvPr/>
        </p:nvSpPr>
        <p:spPr>
          <a:xfrm>
            <a:off x="7193682" y="1336745"/>
            <a:ext cx="463768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Prévalence de l’anémie par ville</a:t>
            </a:r>
          </a:p>
          <a:p>
            <a:pPr algn="ctr"/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pour chaque méthode, chez les 8-12 ans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0A290E-87C8-A695-5EEF-F5BAEC6191F1}"/>
              </a:ext>
            </a:extLst>
          </p:cNvPr>
          <p:cNvSpPr/>
          <p:nvPr/>
        </p:nvSpPr>
        <p:spPr>
          <a:xfrm>
            <a:off x="5334761" y="5696020"/>
            <a:ext cx="1252266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 : &lt;10%</a:t>
            </a:r>
          </a:p>
          <a:p>
            <a:pPr algn="ctr"/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** : &lt; 5%</a:t>
            </a:r>
          </a:p>
          <a:p>
            <a:pPr algn="ctr"/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*** : &lt; 1%</a:t>
            </a:r>
            <a:endParaRPr lang="fr-F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Sous-titre 2">
            <a:extLst>
              <a:ext uri="{FF2B5EF4-FFF2-40B4-BE49-F238E27FC236}">
                <a16:creationId xmlns:a16="http://schemas.microsoft.com/office/drawing/2014/main" id="{58B2C72F-6ABF-83E3-2CC8-B6B7E44F76DF}"/>
              </a:ext>
            </a:extLst>
          </p:cNvPr>
          <p:cNvSpPr txBox="1">
            <a:spLocks/>
          </p:cNvSpPr>
          <p:nvPr/>
        </p:nvSpPr>
        <p:spPr>
          <a:xfrm>
            <a:off x="11652818" y="6441882"/>
            <a:ext cx="539182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243437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21F46-ABE5-C1D2-E471-352059673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DABA979-163B-F49F-C26F-F30F2E697B32}"/>
              </a:ext>
            </a:extLst>
          </p:cNvPr>
          <p:cNvSpPr/>
          <p:nvPr/>
        </p:nvSpPr>
        <p:spPr>
          <a:xfrm>
            <a:off x="403405" y="1650738"/>
            <a:ext cx="527195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Concordance des méthodes, chez les 0-3 ans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4BDBFE-6EFD-B243-D4F7-9B0DDA5F0BCF}"/>
              </a:ext>
            </a:extLst>
          </p:cNvPr>
          <p:cNvSpPr/>
          <p:nvPr/>
        </p:nvSpPr>
        <p:spPr>
          <a:xfrm>
            <a:off x="6350729" y="1650738"/>
            <a:ext cx="538891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Concordance des méthodes , chez les 8-12 ans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CE1B27-1EDE-4C6D-5E6F-C0CF2891FFC8}"/>
              </a:ext>
            </a:extLst>
          </p:cNvPr>
          <p:cNvSpPr/>
          <p:nvPr/>
        </p:nvSpPr>
        <p:spPr>
          <a:xfrm>
            <a:off x="7069015" y="5677359"/>
            <a:ext cx="3841706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l-GR" sz="2000" dirty="0"/>
              <a:t>κ = 1</a:t>
            </a:r>
            <a:r>
              <a:rPr lang="fr-FR" sz="2000" dirty="0"/>
              <a:t> : accord parfait</a:t>
            </a:r>
          </a:p>
          <a:p>
            <a:pPr algn="ctr"/>
            <a:r>
              <a:rPr lang="el-GR" sz="2000" dirty="0"/>
              <a:t>κ ≤ 0 </a:t>
            </a:r>
            <a:r>
              <a:rPr lang="fr-FR" sz="2000" dirty="0"/>
              <a:t>: désaccord parfait</a:t>
            </a:r>
          </a:p>
          <a:p>
            <a:pPr algn="ctr"/>
            <a:r>
              <a:rPr lang="fr-FR" sz="2000" dirty="0"/>
              <a:t>(ou dû uniquement au hasard)</a:t>
            </a:r>
            <a:endParaRPr lang="fr-F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1A72060-CE15-CB14-8A67-61B9E6D84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068" y="2050848"/>
            <a:ext cx="5388911" cy="327758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E1E5977-1899-178C-9296-FF321330C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34" y="2039132"/>
            <a:ext cx="5753100" cy="328930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BE1387F-0E69-BAA7-8F31-C97045724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279" y="5428357"/>
            <a:ext cx="2540000" cy="800100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B184D60D-BF8C-F81D-22E0-A1E9A0BBB61C}"/>
              </a:ext>
            </a:extLst>
          </p:cNvPr>
          <p:cNvSpPr txBox="1"/>
          <p:nvPr/>
        </p:nvSpPr>
        <p:spPr>
          <a:xfrm>
            <a:off x="-368020" y="6185190"/>
            <a:ext cx="61018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800" dirty="0"/>
              <a:t>P (</a:t>
            </a:r>
            <a:r>
              <a:rPr lang="fr-FR" i="1" dirty="0"/>
              <a:t>e</a:t>
            </a:r>
            <a:r>
              <a:rPr lang="fr-FR" sz="1800" dirty="0"/>
              <a:t>) : proportion de l'accord entre codeurs</a:t>
            </a:r>
          </a:p>
          <a:p>
            <a:pPr algn="ctr"/>
            <a:r>
              <a:rPr lang="fr-FR" sz="1800" dirty="0"/>
              <a:t>P(</a:t>
            </a:r>
            <a:r>
              <a:rPr lang="fr-FR" i="1" dirty="0"/>
              <a:t>0</a:t>
            </a:r>
            <a:r>
              <a:rPr lang="fr-FR" sz="1800" dirty="0"/>
              <a:t>) : probabilité d'un accord aléatoire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305DE19E-9765-C004-0A37-0877784BAC6F}"/>
              </a:ext>
            </a:extLst>
          </p:cNvPr>
          <p:cNvSpPr txBox="1">
            <a:spLocks/>
          </p:cNvSpPr>
          <p:nvPr/>
        </p:nvSpPr>
        <p:spPr>
          <a:xfrm>
            <a:off x="477594" y="289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Objectif 1 : Concordances</a:t>
            </a:r>
          </a:p>
        </p:txBody>
      </p:sp>
      <p:sp>
        <p:nvSpPr>
          <p:cNvPr id="23" name="Sous-titre 2">
            <a:extLst>
              <a:ext uri="{FF2B5EF4-FFF2-40B4-BE49-F238E27FC236}">
                <a16:creationId xmlns:a16="http://schemas.microsoft.com/office/drawing/2014/main" id="{03585959-63CB-003A-3052-56CBE0F02474}"/>
              </a:ext>
            </a:extLst>
          </p:cNvPr>
          <p:cNvSpPr txBox="1">
            <a:spLocks/>
          </p:cNvSpPr>
          <p:nvPr/>
        </p:nvSpPr>
        <p:spPr>
          <a:xfrm>
            <a:off x="11652818" y="6441882"/>
            <a:ext cx="539182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478811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34E46-9E07-F379-C3BA-429FDF457D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">
            <a:extLst>
              <a:ext uri="{FF2B5EF4-FFF2-40B4-BE49-F238E27FC236}">
                <a16:creationId xmlns:a16="http://schemas.microsoft.com/office/drawing/2014/main" id="{00BF249C-9367-B283-538F-7C8C2AB66A8A}"/>
              </a:ext>
            </a:extLst>
          </p:cNvPr>
          <p:cNvSpPr txBox="1">
            <a:spLocks/>
          </p:cNvSpPr>
          <p:nvPr/>
        </p:nvSpPr>
        <p:spPr>
          <a:xfrm>
            <a:off x="477594" y="28948"/>
            <a:ext cx="1154624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Objectif 2 : Techniques de mesure HB - HBMASS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7B38A16-BA33-29D3-DBEF-7A6F55316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971" y="2228850"/>
            <a:ext cx="3368337" cy="336833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F08ECE0E-2722-9A03-D655-BF5992E77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892" y="2095501"/>
            <a:ext cx="4872857" cy="4466786"/>
          </a:xfrm>
          <a:prstGeom prst="rect">
            <a:avLst/>
          </a:prstGeom>
        </p:spPr>
      </p:pic>
      <p:sp>
        <p:nvSpPr>
          <p:cNvPr id="6" name="Sous-titre 2">
            <a:extLst>
              <a:ext uri="{FF2B5EF4-FFF2-40B4-BE49-F238E27FC236}">
                <a16:creationId xmlns:a16="http://schemas.microsoft.com/office/drawing/2014/main" id="{69869909-2ACA-CE82-09A3-33B7A7ED9CAA}"/>
              </a:ext>
            </a:extLst>
          </p:cNvPr>
          <p:cNvSpPr txBox="1">
            <a:spLocks/>
          </p:cNvSpPr>
          <p:nvPr/>
        </p:nvSpPr>
        <p:spPr>
          <a:xfrm>
            <a:off x="1248422" y="1650469"/>
            <a:ext cx="3063433" cy="445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/>
              <a:t>[</a:t>
            </a:r>
            <a:r>
              <a:rPr lang="fr-FR" dirty="0" err="1"/>
              <a:t>Hb</a:t>
            </a:r>
            <a:r>
              <a:rPr lang="fr-FR" dirty="0"/>
              <a:t>] (Hémoglobine, g/dl)</a:t>
            </a:r>
          </a:p>
        </p:txBody>
      </p:sp>
      <p:sp>
        <p:nvSpPr>
          <p:cNvPr id="7" name="Sous-titre 2">
            <a:extLst>
              <a:ext uri="{FF2B5EF4-FFF2-40B4-BE49-F238E27FC236}">
                <a16:creationId xmlns:a16="http://schemas.microsoft.com/office/drawing/2014/main" id="{7628F1B7-14D8-EA8C-4C36-EE332BC27969}"/>
              </a:ext>
            </a:extLst>
          </p:cNvPr>
          <p:cNvSpPr txBox="1">
            <a:spLocks/>
          </p:cNvSpPr>
          <p:nvPr/>
        </p:nvSpPr>
        <p:spPr>
          <a:xfrm>
            <a:off x="7433605" y="1650469"/>
            <a:ext cx="3063433" cy="4450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 err="1"/>
              <a:t>Hbmass</a:t>
            </a:r>
            <a:r>
              <a:rPr lang="fr-FR" dirty="0"/>
              <a:t> (g/kg </a:t>
            </a:r>
            <a:r>
              <a:rPr lang="fr-FR" dirty="0" err="1"/>
              <a:t>pdc</a:t>
            </a:r>
            <a:r>
              <a:rPr lang="fr-FR" dirty="0"/>
              <a:t>)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FF60EEF8-A12E-84FC-1CFB-0A1718C7E76E}"/>
              </a:ext>
            </a:extLst>
          </p:cNvPr>
          <p:cNvSpPr txBox="1">
            <a:spLocks/>
          </p:cNvSpPr>
          <p:nvPr/>
        </p:nvSpPr>
        <p:spPr>
          <a:xfrm>
            <a:off x="11652818" y="6441882"/>
            <a:ext cx="539182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4056972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65700-C9E2-3EA7-BB73-271BDB93D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" name="Graphique 43">
            <a:extLst>
              <a:ext uri="{FF2B5EF4-FFF2-40B4-BE49-F238E27FC236}">
                <a16:creationId xmlns:a16="http://schemas.microsoft.com/office/drawing/2014/main" id="{6CFFF1EB-3D34-1E0B-9464-6FC514ADAB0C}"/>
              </a:ext>
            </a:extLst>
          </p:cNvPr>
          <p:cNvGraphicFramePr>
            <a:graphicFrameLocks/>
          </p:cNvGraphicFramePr>
          <p:nvPr/>
        </p:nvGraphicFramePr>
        <p:xfrm>
          <a:off x="2770181" y="1810022"/>
          <a:ext cx="6902212" cy="4978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5" name="Connecteur droit 44">
            <a:extLst>
              <a:ext uri="{FF2B5EF4-FFF2-40B4-BE49-F238E27FC236}">
                <a16:creationId xmlns:a16="http://schemas.microsoft.com/office/drawing/2014/main" id="{DB6B53AE-3A35-B5C3-7734-383CABD5E7DD}"/>
              </a:ext>
            </a:extLst>
          </p:cNvPr>
          <p:cNvCxnSpPr>
            <a:cxnSpLocks/>
          </p:cNvCxnSpPr>
          <p:nvPr/>
        </p:nvCxnSpPr>
        <p:spPr>
          <a:xfrm flipV="1">
            <a:off x="5321000" y="3996525"/>
            <a:ext cx="0" cy="2101573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1DCF8AAF-8F84-C5EE-1F4D-06D8B490D944}"/>
              </a:ext>
            </a:extLst>
          </p:cNvPr>
          <p:cNvCxnSpPr>
            <a:cxnSpLocks/>
          </p:cNvCxnSpPr>
          <p:nvPr/>
        </p:nvCxnSpPr>
        <p:spPr>
          <a:xfrm flipV="1">
            <a:off x="6664247" y="3996525"/>
            <a:ext cx="0" cy="2101573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4B4906C6-F1D5-74A5-7BEE-43565A8051FF}"/>
              </a:ext>
            </a:extLst>
          </p:cNvPr>
          <p:cNvCxnSpPr>
            <a:cxnSpLocks/>
          </p:cNvCxnSpPr>
          <p:nvPr/>
        </p:nvCxnSpPr>
        <p:spPr>
          <a:xfrm>
            <a:off x="3713873" y="3996525"/>
            <a:ext cx="2950374" cy="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12255B99-4A91-7D51-64A1-C8E785A5A294}"/>
              </a:ext>
            </a:extLst>
          </p:cNvPr>
          <p:cNvSpPr txBox="1"/>
          <p:nvPr/>
        </p:nvSpPr>
        <p:spPr>
          <a:xfrm>
            <a:off x="1764272" y="1886349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FLA79</a:t>
            </a:r>
          </a:p>
        </p:txBody>
      </p: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EE703108-9C89-1629-8216-86FA98BF5B62}"/>
              </a:ext>
            </a:extLst>
          </p:cNvPr>
          <p:cNvCxnSpPr>
            <a:cxnSpLocks/>
            <a:stCxn id="14" idx="3"/>
            <a:endCxn id="24" idx="2"/>
          </p:cNvCxnSpPr>
          <p:nvPr/>
        </p:nvCxnSpPr>
        <p:spPr>
          <a:xfrm>
            <a:off x="2519607" y="2071015"/>
            <a:ext cx="2733749" cy="184539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Ellipse 23">
            <a:extLst>
              <a:ext uri="{FF2B5EF4-FFF2-40B4-BE49-F238E27FC236}">
                <a16:creationId xmlns:a16="http://schemas.microsoft.com/office/drawing/2014/main" id="{8FF30A6A-D3F1-E8AC-3763-A2EE64603F5A}"/>
              </a:ext>
            </a:extLst>
          </p:cNvPr>
          <p:cNvSpPr/>
          <p:nvPr/>
        </p:nvSpPr>
        <p:spPr>
          <a:xfrm>
            <a:off x="5253356" y="3760282"/>
            <a:ext cx="323555" cy="312246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75F47E92-0C1F-672D-2D02-8E810517A4F7}"/>
              </a:ext>
            </a:extLst>
          </p:cNvPr>
          <p:cNvSpPr/>
          <p:nvPr/>
        </p:nvSpPr>
        <p:spPr>
          <a:xfrm>
            <a:off x="6570113" y="3755588"/>
            <a:ext cx="323555" cy="312246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3498F302-F84F-A1EE-5F99-1555506C0D76}"/>
              </a:ext>
            </a:extLst>
          </p:cNvPr>
          <p:cNvSpPr txBox="1"/>
          <p:nvPr/>
        </p:nvSpPr>
        <p:spPr>
          <a:xfrm>
            <a:off x="9168409" y="1886349"/>
            <a:ext cx="1007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ESCA173</a:t>
            </a:r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F481EA0D-E0E3-29AA-98BC-6616B8156ED7}"/>
              </a:ext>
            </a:extLst>
          </p:cNvPr>
          <p:cNvCxnSpPr>
            <a:cxnSpLocks/>
            <a:stCxn id="28" idx="1"/>
            <a:endCxn id="25" idx="6"/>
          </p:cNvCxnSpPr>
          <p:nvPr/>
        </p:nvCxnSpPr>
        <p:spPr>
          <a:xfrm flipH="1">
            <a:off x="6893668" y="2071015"/>
            <a:ext cx="2274741" cy="1840696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Image 34" descr="Une image contenant dessin, clipart, croquis, joint&#10;&#10;Le contenu généré par l’IA peut être incorrect.">
            <a:extLst>
              <a:ext uri="{FF2B5EF4-FFF2-40B4-BE49-F238E27FC236}">
                <a16:creationId xmlns:a16="http://schemas.microsoft.com/office/drawing/2014/main" id="{7B0F2940-923E-CF41-4E77-D473F5CCEB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14" y="1810022"/>
            <a:ext cx="1612900" cy="2768600"/>
          </a:xfrm>
          <a:prstGeom prst="rect">
            <a:avLst/>
          </a:prstGeom>
        </p:spPr>
      </p:pic>
      <p:pic>
        <p:nvPicPr>
          <p:cNvPr id="36" name="Image 35" descr="Une image contenant dessin, croquis, debout, clipart&#10;&#10;Le contenu généré par l’IA peut être incorrect.">
            <a:extLst>
              <a:ext uri="{FF2B5EF4-FFF2-40B4-BE49-F238E27FC236}">
                <a16:creationId xmlns:a16="http://schemas.microsoft.com/office/drawing/2014/main" id="{EE4D4B0F-17F7-CD72-DD97-60D9C910FF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3946" y="1810022"/>
            <a:ext cx="1676400" cy="2844800"/>
          </a:xfrm>
          <a:prstGeom prst="rect">
            <a:avLst/>
          </a:prstGeom>
        </p:spPr>
      </p:pic>
      <p:sp>
        <p:nvSpPr>
          <p:cNvPr id="41" name="ZoneTexte 40">
            <a:extLst>
              <a:ext uri="{FF2B5EF4-FFF2-40B4-BE49-F238E27FC236}">
                <a16:creationId xmlns:a16="http://schemas.microsoft.com/office/drawing/2014/main" id="{B63987A0-2145-6316-22B6-96DC1033FEE8}"/>
              </a:ext>
            </a:extLst>
          </p:cNvPr>
          <p:cNvSpPr txBox="1"/>
          <p:nvPr/>
        </p:nvSpPr>
        <p:spPr>
          <a:xfrm>
            <a:off x="58755" y="4511425"/>
            <a:ext cx="15917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/>
              <a:t>[</a:t>
            </a:r>
            <a:r>
              <a:rPr lang="fr-FR" sz="1600" dirty="0" err="1"/>
              <a:t>Hb</a:t>
            </a:r>
            <a:r>
              <a:rPr lang="fr-FR" sz="1600" dirty="0"/>
              <a:t>] =</a:t>
            </a:r>
          </a:p>
          <a:p>
            <a:pPr algn="ctr"/>
            <a:r>
              <a:rPr lang="fr-FR" sz="1600" dirty="0"/>
              <a:t>SaO</a:t>
            </a:r>
            <a:r>
              <a:rPr lang="fr-FR" sz="1600" baseline="-25000" dirty="0"/>
              <a:t>2 </a:t>
            </a:r>
            <a:r>
              <a:rPr lang="fr-FR" sz="1600" dirty="0"/>
              <a:t>=</a:t>
            </a:r>
          </a:p>
          <a:p>
            <a:pPr algn="ctr"/>
            <a:r>
              <a:rPr lang="fr-FR" sz="1600" dirty="0"/>
              <a:t>CaO2 =</a:t>
            </a:r>
          </a:p>
          <a:p>
            <a:pPr algn="ctr"/>
            <a:r>
              <a:rPr lang="fr-FR" sz="1600" dirty="0" err="1"/>
              <a:t>Hbmass</a:t>
            </a:r>
            <a:r>
              <a:rPr lang="fr-FR" sz="1600" dirty="0"/>
              <a:t> &lt;</a:t>
            </a:r>
          </a:p>
          <a:p>
            <a:pPr algn="ctr"/>
            <a:r>
              <a:rPr lang="fr-FR" sz="1600" dirty="0"/>
              <a:t>Plasma volume &lt;</a:t>
            </a:r>
          </a:p>
          <a:p>
            <a:pPr algn="ctr"/>
            <a:r>
              <a:rPr lang="fr-FR" sz="1600" dirty="0"/>
              <a:t>Blood volume &lt;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91689AF3-5143-85DB-46EA-9A89AB7C13A6}"/>
              </a:ext>
            </a:extLst>
          </p:cNvPr>
          <p:cNvSpPr txBox="1"/>
          <p:nvPr/>
        </p:nvSpPr>
        <p:spPr>
          <a:xfrm>
            <a:off x="10393946" y="4511425"/>
            <a:ext cx="15917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/>
              <a:t>[</a:t>
            </a:r>
            <a:r>
              <a:rPr lang="fr-FR" sz="1600" dirty="0" err="1"/>
              <a:t>Hb</a:t>
            </a:r>
            <a:r>
              <a:rPr lang="fr-FR" sz="1600" dirty="0"/>
              <a:t>] =</a:t>
            </a:r>
          </a:p>
          <a:p>
            <a:pPr algn="ctr"/>
            <a:r>
              <a:rPr lang="fr-FR" sz="1600" dirty="0"/>
              <a:t>SaO</a:t>
            </a:r>
            <a:r>
              <a:rPr lang="fr-FR" sz="1600" baseline="-25000" dirty="0"/>
              <a:t>2 </a:t>
            </a:r>
            <a:r>
              <a:rPr lang="fr-FR" sz="1600" dirty="0"/>
              <a:t>=</a:t>
            </a:r>
          </a:p>
          <a:p>
            <a:pPr algn="ctr"/>
            <a:r>
              <a:rPr lang="fr-FR" sz="1600" dirty="0"/>
              <a:t>CaO</a:t>
            </a:r>
            <a:r>
              <a:rPr lang="fr-FR" sz="1600" baseline="-25000" dirty="0"/>
              <a:t>2</a:t>
            </a:r>
            <a:r>
              <a:rPr lang="fr-FR" sz="1600" dirty="0"/>
              <a:t> =</a:t>
            </a:r>
          </a:p>
          <a:p>
            <a:pPr algn="ctr"/>
            <a:r>
              <a:rPr lang="fr-FR" sz="1600" dirty="0" err="1"/>
              <a:t>Hbmass</a:t>
            </a:r>
            <a:r>
              <a:rPr lang="fr-FR" sz="1600" dirty="0"/>
              <a:t> &gt;</a:t>
            </a:r>
          </a:p>
          <a:p>
            <a:pPr algn="ctr"/>
            <a:r>
              <a:rPr lang="fr-FR" sz="1600" dirty="0"/>
              <a:t>Plasma volume &gt;</a:t>
            </a:r>
          </a:p>
          <a:p>
            <a:pPr algn="ctr"/>
            <a:r>
              <a:rPr lang="fr-FR" sz="1600" dirty="0"/>
              <a:t>Blood volume &gt;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FA55AC60-3DBE-63A7-4855-5B7BE91C6B2D}"/>
              </a:ext>
            </a:extLst>
          </p:cNvPr>
          <p:cNvSpPr txBox="1">
            <a:spLocks/>
          </p:cNvSpPr>
          <p:nvPr/>
        </p:nvSpPr>
        <p:spPr>
          <a:xfrm>
            <a:off x="477594" y="289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Objectif 2 : Différences HB – </a:t>
            </a:r>
            <a:r>
              <a:rPr lang="fr-FR" sz="3600" dirty="0" err="1"/>
              <a:t>Hbmass</a:t>
            </a:r>
            <a:r>
              <a:rPr lang="fr-FR" sz="3600" dirty="0"/>
              <a:t> (g/kg)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887FE96-394D-F1A2-29C8-4BB67C28AAEC}"/>
              </a:ext>
            </a:extLst>
          </p:cNvPr>
          <p:cNvSpPr txBox="1"/>
          <p:nvPr/>
        </p:nvSpPr>
        <p:spPr>
          <a:xfrm>
            <a:off x="7406684" y="6418774"/>
            <a:ext cx="4030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(masse d’hémoglobine par kilo de </a:t>
            </a:r>
            <a:r>
              <a:rPr lang="fr-FR" dirty="0" err="1"/>
              <a:t>pdc</a:t>
            </a:r>
            <a:r>
              <a:rPr lang="fr-FR" dirty="0"/>
              <a:t>)</a:t>
            </a: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2B226073-61D9-F579-A223-EEE133359517}"/>
              </a:ext>
            </a:extLst>
          </p:cNvPr>
          <p:cNvSpPr txBox="1">
            <a:spLocks/>
          </p:cNvSpPr>
          <p:nvPr/>
        </p:nvSpPr>
        <p:spPr>
          <a:xfrm>
            <a:off x="11652818" y="6441882"/>
            <a:ext cx="539182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864406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EC318-F8B6-A5C8-FFB1-E3F4E9984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EFF3F883-B390-AA42-3F09-71DB7DF9C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245" y="1690688"/>
            <a:ext cx="9731509" cy="5100864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DDD21D73-58E8-47D2-4AA8-56C4A18F4599}"/>
              </a:ext>
            </a:extLst>
          </p:cNvPr>
          <p:cNvSpPr txBox="1">
            <a:spLocks/>
          </p:cNvSpPr>
          <p:nvPr/>
        </p:nvSpPr>
        <p:spPr>
          <a:xfrm>
            <a:off x="477594" y="289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Objectif 2 : </a:t>
            </a:r>
            <a:r>
              <a:rPr lang="fr-FR" sz="3600" dirty="0" err="1"/>
              <a:t>T</a:t>
            </a:r>
            <a:r>
              <a:rPr lang="fr-FR" sz="3600" dirty="0"/>
              <a:t> tests de comparaison de rangs</a:t>
            </a: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CEF79834-5824-774E-1897-67A341194D29}"/>
              </a:ext>
            </a:extLst>
          </p:cNvPr>
          <p:cNvSpPr txBox="1">
            <a:spLocks/>
          </p:cNvSpPr>
          <p:nvPr/>
        </p:nvSpPr>
        <p:spPr>
          <a:xfrm>
            <a:off x="11652818" y="6441882"/>
            <a:ext cx="539182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445563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BB759F-6B05-66B9-FB19-7204DE39D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669882-6410-A622-03FC-51C052868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Présentation du laboratoire HP2</a:t>
            </a:r>
          </a:p>
          <a:p>
            <a:r>
              <a:rPr lang="fr-FR" dirty="0"/>
              <a:t>Présentation du projet Expedition 5300</a:t>
            </a:r>
          </a:p>
          <a:p>
            <a:r>
              <a:rPr lang="fr-FR" dirty="0"/>
              <a:t>Données recueillies</a:t>
            </a:r>
          </a:p>
          <a:p>
            <a:r>
              <a:rPr lang="fr-FR" dirty="0"/>
              <a:t>Tâches réalisées et en cours</a:t>
            </a:r>
          </a:p>
          <a:p>
            <a:r>
              <a:rPr lang="fr-FR" dirty="0"/>
              <a:t>Conclusion</a:t>
            </a:r>
          </a:p>
          <a:p>
            <a:endParaRPr lang="fr-FR" dirty="0"/>
          </a:p>
        </p:txBody>
      </p:sp>
      <p:sp>
        <p:nvSpPr>
          <p:cNvPr id="4" name="Sous-titre 2">
            <a:extLst>
              <a:ext uri="{FF2B5EF4-FFF2-40B4-BE49-F238E27FC236}">
                <a16:creationId xmlns:a16="http://schemas.microsoft.com/office/drawing/2014/main" id="{51E8BA5B-AA54-2FEE-5A34-58B5DD7FED0D}"/>
              </a:ext>
            </a:extLst>
          </p:cNvPr>
          <p:cNvSpPr txBox="1">
            <a:spLocks/>
          </p:cNvSpPr>
          <p:nvPr/>
        </p:nvSpPr>
        <p:spPr>
          <a:xfrm>
            <a:off x="11876050" y="6441882"/>
            <a:ext cx="315950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357521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EF142407-36DF-317B-CA1B-3477662F2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264" y="2443776"/>
            <a:ext cx="5653736" cy="303371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C4423C9-7906-BA20-AEBD-4BC2D943A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341" y="2443776"/>
            <a:ext cx="5653736" cy="3033712"/>
          </a:xfrm>
          <a:prstGeom prst="rect">
            <a:avLst/>
          </a:prstGeom>
        </p:spPr>
      </p:pic>
      <p:sp>
        <p:nvSpPr>
          <p:cNvPr id="14" name="Titre 1">
            <a:extLst>
              <a:ext uri="{FF2B5EF4-FFF2-40B4-BE49-F238E27FC236}">
                <a16:creationId xmlns:a16="http://schemas.microsoft.com/office/drawing/2014/main" id="{D1CE0FA7-4923-78F2-FEAD-80A375E2B555}"/>
              </a:ext>
            </a:extLst>
          </p:cNvPr>
          <p:cNvSpPr txBox="1">
            <a:spLocks/>
          </p:cNvSpPr>
          <p:nvPr/>
        </p:nvSpPr>
        <p:spPr>
          <a:xfrm>
            <a:off x="477594" y="289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Objectif 3 : Analyse des données de nutrition</a:t>
            </a:r>
          </a:p>
        </p:txBody>
      </p:sp>
      <p:sp>
        <p:nvSpPr>
          <p:cNvPr id="16" name="Sous-titre 2">
            <a:extLst>
              <a:ext uri="{FF2B5EF4-FFF2-40B4-BE49-F238E27FC236}">
                <a16:creationId xmlns:a16="http://schemas.microsoft.com/office/drawing/2014/main" id="{1369973B-FE38-E224-7C96-FC3B1ED2981D}"/>
              </a:ext>
            </a:extLst>
          </p:cNvPr>
          <p:cNvSpPr txBox="1">
            <a:spLocks/>
          </p:cNvSpPr>
          <p:nvPr/>
        </p:nvSpPr>
        <p:spPr>
          <a:xfrm>
            <a:off x="11652818" y="6441882"/>
            <a:ext cx="539182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7377177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AFC10-8534-7650-AAAC-7C037BB45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1E6BDD-53D8-CE55-FBF7-0F7EDBBB9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638391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07DC82-EFBC-B89E-0B55-A67777F80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Conclusion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F5C923-A58D-4992-EC4D-A25933F4F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900" y="1212581"/>
            <a:ext cx="849799" cy="816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508BEB5F-E963-409B-2BA2-009D938DCF22}"/>
              </a:ext>
            </a:extLst>
          </p:cNvPr>
          <p:cNvCxnSpPr/>
          <p:nvPr/>
        </p:nvCxnSpPr>
        <p:spPr>
          <a:xfrm>
            <a:off x="3945468" y="1325563"/>
            <a:ext cx="0" cy="55324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7688D1C8-F192-5EB4-15FB-ADE0F7C66C15}"/>
              </a:ext>
            </a:extLst>
          </p:cNvPr>
          <p:cNvCxnSpPr/>
          <p:nvPr/>
        </p:nvCxnSpPr>
        <p:spPr>
          <a:xfrm>
            <a:off x="8241422" y="1325562"/>
            <a:ext cx="0" cy="55324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ous-titre 2">
            <a:extLst>
              <a:ext uri="{FF2B5EF4-FFF2-40B4-BE49-F238E27FC236}">
                <a16:creationId xmlns:a16="http://schemas.microsoft.com/office/drawing/2014/main" id="{A8AB0701-36CD-47D3-CF0E-E32926C536CA}"/>
              </a:ext>
            </a:extLst>
          </p:cNvPr>
          <p:cNvSpPr txBox="1">
            <a:spLocks/>
          </p:cNvSpPr>
          <p:nvPr/>
        </p:nvSpPr>
        <p:spPr>
          <a:xfrm>
            <a:off x="235502" y="1345668"/>
            <a:ext cx="2692398" cy="550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/>
              <a:t>Guideline OMS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ED4C655-DE84-913D-6303-1F52EED3C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01" y="2150394"/>
            <a:ext cx="3245395" cy="1855535"/>
          </a:xfrm>
          <a:prstGeom prst="rect">
            <a:avLst/>
          </a:prstGeom>
        </p:spPr>
      </p:pic>
      <p:sp>
        <p:nvSpPr>
          <p:cNvPr id="10" name="Sous-titre 2">
            <a:extLst>
              <a:ext uri="{FF2B5EF4-FFF2-40B4-BE49-F238E27FC236}">
                <a16:creationId xmlns:a16="http://schemas.microsoft.com/office/drawing/2014/main" id="{5695A100-A3B7-EBDD-E510-7D5E368A325D}"/>
              </a:ext>
            </a:extLst>
          </p:cNvPr>
          <p:cNvSpPr txBox="1">
            <a:spLocks/>
          </p:cNvSpPr>
          <p:nvPr/>
        </p:nvSpPr>
        <p:spPr>
          <a:xfrm>
            <a:off x="235503" y="4392221"/>
            <a:ext cx="3537364" cy="21485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000" dirty="0"/>
              <a:t>OMS 2024 :</a:t>
            </a:r>
          </a:p>
          <a:p>
            <a:r>
              <a:rPr lang="fr-FR" sz="2000" dirty="0"/>
              <a:t>meilleure concordance avec les méthodes mathématiques</a:t>
            </a:r>
          </a:p>
          <a:p>
            <a:r>
              <a:rPr lang="fr-FR" sz="2000" dirty="0"/>
              <a:t>Meilleure détection des cas réellement bas (-2SD)</a:t>
            </a:r>
          </a:p>
        </p:txBody>
      </p:sp>
      <p:pic>
        <p:nvPicPr>
          <p:cNvPr id="11" name="Image 10" descr="Une image contenant dessin, clipart, croquis, joint&#10;&#10;Le contenu généré par l’IA peut être incorrect.">
            <a:extLst>
              <a:ext uri="{FF2B5EF4-FFF2-40B4-BE49-F238E27FC236}">
                <a16:creationId xmlns:a16="http://schemas.microsoft.com/office/drawing/2014/main" id="{601E2A55-A7D3-F0A8-5A7C-E423FE38A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3480" y="2092485"/>
            <a:ext cx="999958" cy="1716464"/>
          </a:xfrm>
          <a:prstGeom prst="rect">
            <a:avLst/>
          </a:prstGeom>
        </p:spPr>
      </p:pic>
      <p:pic>
        <p:nvPicPr>
          <p:cNvPr id="12" name="Image 11" descr="Une image contenant dessin, croquis, debout, clipart&#10;&#10;Le contenu généré par l’IA peut être incorrect.">
            <a:extLst>
              <a:ext uri="{FF2B5EF4-FFF2-40B4-BE49-F238E27FC236}">
                <a16:creationId xmlns:a16="http://schemas.microsoft.com/office/drawing/2014/main" id="{FDB07B90-D250-8F00-50C1-5AD9F2E793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4084" y="2068864"/>
            <a:ext cx="1039327" cy="1763706"/>
          </a:xfrm>
          <a:prstGeom prst="rect">
            <a:avLst/>
          </a:prstGeom>
        </p:spPr>
      </p:pic>
      <p:sp>
        <p:nvSpPr>
          <p:cNvPr id="13" name="Sous-titre 2">
            <a:extLst>
              <a:ext uri="{FF2B5EF4-FFF2-40B4-BE49-F238E27FC236}">
                <a16:creationId xmlns:a16="http://schemas.microsoft.com/office/drawing/2014/main" id="{D6D1326A-A59F-2249-BCE5-07460B75D50B}"/>
              </a:ext>
            </a:extLst>
          </p:cNvPr>
          <p:cNvSpPr txBox="1">
            <a:spLocks/>
          </p:cNvSpPr>
          <p:nvPr/>
        </p:nvSpPr>
        <p:spPr>
          <a:xfrm>
            <a:off x="4029355" y="1345668"/>
            <a:ext cx="4128181" cy="550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/>
              <a:t>Différences HB - </a:t>
            </a:r>
            <a:r>
              <a:rPr lang="fr-FR" dirty="0" err="1"/>
              <a:t>Hbmass</a:t>
            </a:r>
            <a:endParaRPr lang="fr-FR" dirty="0"/>
          </a:p>
        </p:txBody>
      </p:sp>
      <p:sp>
        <p:nvSpPr>
          <p:cNvPr id="14" name="Sous-titre 2">
            <a:extLst>
              <a:ext uri="{FF2B5EF4-FFF2-40B4-BE49-F238E27FC236}">
                <a16:creationId xmlns:a16="http://schemas.microsoft.com/office/drawing/2014/main" id="{1CFFA554-13FF-7E83-67E2-52F19C045678}"/>
              </a:ext>
            </a:extLst>
          </p:cNvPr>
          <p:cNvSpPr txBox="1">
            <a:spLocks/>
          </p:cNvSpPr>
          <p:nvPr/>
        </p:nvSpPr>
        <p:spPr>
          <a:xfrm>
            <a:off x="4323501" y="4398235"/>
            <a:ext cx="3537364" cy="214854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/>
              <a:t>Illustration de la limite de [</a:t>
            </a:r>
            <a:r>
              <a:rPr lang="fr-FR" sz="2000" dirty="0" err="1"/>
              <a:t>Hb</a:t>
            </a:r>
            <a:r>
              <a:rPr lang="fr-FR" sz="2000" dirty="0"/>
              <a:t>] comme indicateur de diagnostic de l’anémie</a:t>
            </a:r>
          </a:p>
          <a:p>
            <a:r>
              <a:rPr lang="fr-FR" sz="2000" dirty="0"/>
              <a:t>Prudence nécessaire lors de la comparaison de deux individus</a:t>
            </a:r>
          </a:p>
          <a:p>
            <a:r>
              <a:rPr lang="fr-FR" sz="2000" dirty="0"/>
              <a:t>Nécessité de marqueur supplémentaire de l’anémie</a:t>
            </a:r>
          </a:p>
        </p:txBody>
      </p:sp>
      <p:sp>
        <p:nvSpPr>
          <p:cNvPr id="15" name="Sous-titre 2">
            <a:extLst>
              <a:ext uri="{FF2B5EF4-FFF2-40B4-BE49-F238E27FC236}">
                <a16:creationId xmlns:a16="http://schemas.microsoft.com/office/drawing/2014/main" id="{1CF56088-8040-6992-9AE0-4EC872800124}"/>
              </a:ext>
            </a:extLst>
          </p:cNvPr>
          <p:cNvSpPr txBox="1">
            <a:spLocks/>
          </p:cNvSpPr>
          <p:nvPr/>
        </p:nvSpPr>
        <p:spPr>
          <a:xfrm>
            <a:off x="8241422" y="1345668"/>
            <a:ext cx="4128181" cy="550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/>
              <a:t>Données de nutrition</a:t>
            </a:r>
          </a:p>
        </p:txBody>
      </p:sp>
      <p:pic>
        <p:nvPicPr>
          <p:cNvPr id="2052" name="Picture 4" descr="Minsa no comprará 'chispitas' hasta el 2020 | PERU | EL ...">
            <a:extLst>
              <a:ext uri="{FF2B5EF4-FFF2-40B4-BE49-F238E27FC236}">
                <a16:creationId xmlns:a16="http://schemas.microsoft.com/office/drawing/2014/main" id="{66C0386F-CBC8-1F97-5576-45D238590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0168" y="1164191"/>
            <a:ext cx="3827940" cy="3827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ous-titre 2">
            <a:extLst>
              <a:ext uri="{FF2B5EF4-FFF2-40B4-BE49-F238E27FC236}">
                <a16:creationId xmlns:a16="http://schemas.microsoft.com/office/drawing/2014/main" id="{B504716C-A1C4-6AB6-E1B0-78B889DCEC05}"/>
              </a:ext>
            </a:extLst>
          </p:cNvPr>
          <p:cNvSpPr txBox="1">
            <a:spLocks/>
          </p:cNvSpPr>
          <p:nvPr/>
        </p:nvSpPr>
        <p:spPr>
          <a:xfrm>
            <a:off x="8420745" y="4391648"/>
            <a:ext cx="3537364" cy="214854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dirty="0"/>
              <a:t>Premières analyses montrant le rôle du fer chez les 0-3 ans dans certaines villes</a:t>
            </a:r>
          </a:p>
          <a:p>
            <a:r>
              <a:rPr lang="fr-FR" sz="2000" dirty="0"/>
              <a:t>Attente des données de supplémentation en fer et marqueurs sanguins du fer pour analyses plus profondes</a:t>
            </a:r>
          </a:p>
        </p:txBody>
      </p:sp>
      <p:sp>
        <p:nvSpPr>
          <p:cNvPr id="21" name="Sous-titre 2">
            <a:extLst>
              <a:ext uri="{FF2B5EF4-FFF2-40B4-BE49-F238E27FC236}">
                <a16:creationId xmlns:a16="http://schemas.microsoft.com/office/drawing/2014/main" id="{5D5FFFB5-1C0A-96C6-D7FE-7BF161E16FD9}"/>
              </a:ext>
            </a:extLst>
          </p:cNvPr>
          <p:cNvSpPr txBox="1">
            <a:spLocks/>
          </p:cNvSpPr>
          <p:nvPr/>
        </p:nvSpPr>
        <p:spPr>
          <a:xfrm>
            <a:off x="3686923" y="3688698"/>
            <a:ext cx="2453072" cy="550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1800" dirty="0"/>
              <a:t>Anémie</a:t>
            </a:r>
            <a:endParaRPr lang="fr-FR" dirty="0"/>
          </a:p>
        </p:txBody>
      </p:sp>
      <p:sp>
        <p:nvSpPr>
          <p:cNvPr id="22" name="Sous-titre 2">
            <a:extLst>
              <a:ext uri="{FF2B5EF4-FFF2-40B4-BE49-F238E27FC236}">
                <a16:creationId xmlns:a16="http://schemas.microsoft.com/office/drawing/2014/main" id="{556E9C75-C439-0054-683D-A9DD1E4B5FB4}"/>
              </a:ext>
            </a:extLst>
          </p:cNvPr>
          <p:cNvSpPr txBox="1">
            <a:spLocks/>
          </p:cNvSpPr>
          <p:nvPr/>
        </p:nvSpPr>
        <p:spPr>
          <a:xfrm>
            <a:off x="5967673" y="3708803"/>
            <a:ext cx="2453072" cy="550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1800" dirty="0"/>
              <a:t>Polyglobulie</a:t>
            </a:r>
            <a:endParaRPr lang="fr-FR" dirty="0"/>
          </a:p>
        </p:txBody>
      </p:sp>
      <p:sp>
        <p:nvSpPr>
          <p:cNvPr id="23" name="Sous-titre 2">
            <a:extLst>
              <a:ext uri="{FF2B5EF4-FFF2-40B4-BE49-F238E27FC236}">
                <a16:creationId xmlns:a16="http://schemas.microsoft.com/office/drawing/2014/main" id="{CE4B326A-9BCC-7247-55A0-22D9EE6A2970}"/>
              </a:ext>
            </a:extLst>
          </p:cNvPr>
          <p:cNvSpPr txBox="1">
            <a:spLocks/>
          </p:cNvSpPr>
          <p:nvPr/>
        </p:nvSpPr>
        <p:spPr>
          <a:xfrm>
            <a:off x="5521136" y="2581604"/>
            <a:ext cx="1142094" cy="84739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1800" dirty="0"/>
              <a:t>[</a:t>
            </a:r>
            <a:r>
              <a:rPr lang="fr-FR" sz="1800" dirty="0" err="1"/>
              <a:t>Hb</a:t>
            </a:r>
            <a:r>
              <a:rPr lang="fr-FR" sz="1800" dirty="0"/>
              <a:t>]</a:t>
            </a:r>
          </a:p>
          <a:p>
            <a:pPr marL="0" indent="0" algn="ctr">
              <a:buNone/>
            </a:pPr>
            <a:r>
              <a:rPr lang="fr-FR" sz="1800" dirty="0"/>
              <a:t>= 150g/l</a:t>
            </a:r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5E82F88E-08DF-7110-4684-3112AAD0D528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5413438" y="2950717"/>
            <a:ext cx="1320646" cy="0"/>
          </a:xfrm>
          <a:prstGeom prst="straightConnector1">
            <a:avLst/>
          </a:prstGeom>
          <a:ln w="53975">
            <a:solidFill>
              <a:srgbClr val="C0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Sous-titre 2">
            <a:extLst>
              <a:ext uri="{FF2B5EF4-FFF2-40B4-BE49-F238E27FC236}">
                <a16:creationId xmlns:a16="http://schemas.microsoft.com/office/drawing/2014/main" id="{70667B04-0540-BEE3-320D-6B6165CE6C9E}"/>
              </a:ext>
            </a:extLst>
          </p:cNvPr>
          <p:cNvSpPr txBox="1">
            <a:spLocks/>
          </p:cNvSpPr>
          <p:nvPr/>
        </p:nvSpPr>
        <p:spPr>
          <a:xfrm>
            <a:off x="9327638" y="3708802"/>
            <a:ext cx="1955748" cy="550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1100" dirty="0"/>
              <a:t>Supplémentation en fer gratuite pour les </a:t>
            </a:r>
            <a:r>
              <a:rPr lang="fr-FR" sz="1100" dirty="0" err="1"/>
              <a:t>anemiques</a:t>
            </a:r>
            <a:endParaRPr lang="fr-FR" sz="1800" dirty="0"/>
          </a:p>
        </p:txBody>
      </p:sp>
      <p:sp>
        <p:nvSpPr>
          <p:cNvPr id="27" name="Sous-titre 2">
            <a:extLst>
              <a:ext uri="{FF2B5EF4-FFF2-40B4-BE49-F238E27FC236}">
                <a16:creationId xmlns:a16="http://schemas.microsoft.com/office/drawing/2014/main" id="{6D0FACB9-2C3A-DC4C-908A-7572E7F84F7B}"/>
              </a:ext>
            </a:extLst>
          </p:cNvPr>
          <p:cNvSpPr txBox="1">
            <a:spLocks/>
          </p:cNvSpPr>
          <p:nvPr/>
        </p:nvSpPr>
        <p:spPr>
          <a:xfrm>
            <a:off x="11652818" y="6441882"/>
            <a:ext cx="539182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25074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1AD6A-1579-6254-BCC1-FF5332AAE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Laboratoire HP2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F2E731-F47D-F93A-9BAC-4FFBC8A7E49E}"/>
              </a:ext>
            </a:extLst>
          </p:cNvPr>
          <p:cNvSpPr/>
          <p:nvPr/>
        </p:nvSpPr>
        <p:spPr>
          <a:xfrm>
            <a:off x="242122" y="1178640"/>
            <a:ext cx="508128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000" i="1" dirty="0"/>
              <a:t>Laboratoire Hypoxie et Physiopathologies cardiovasculaires et respiratoires</a:t>
            </a:r>
            <a:endParaRPr lang="fr-FR" sz="20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A80FC5-506C-B666-AD9E-D2F155DEDEA4}"/>
              </a:ext>
            </a:extLst>
          </p:cNvPr>
          <p:cNvSpPr/>
          <p:nvPr/>
        </p:nvSpPr>
        <p:spPr>
          <a:xfrm>
            <a:off x="466974" y="2346736"/>
            <a:ext cx="7627714" cy="35394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Leader français dans la recherche pour l’hypoxie d’altitude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Analyses des capacités respiratoire pré-expédition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Analyse et traitement des maladies respiratoires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D80FDC3-A87B-976F-9E1D-3F6AEA1A5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8363" y="1110105"/>
            <a:ext cx="2905437" cy="4776061"/>
          </a:xfrm>
          <a:prstGeom prst="rect">
            <a:avLst/>
          </a:prstGeom>
        </p:spPr>
      </p:pic>
      <p:sp>
        <p:nvSpPr>
          <p:cNvPr id="11" name="Sous-titre 2">
            <a:extLst>
              <a:ext uri="{FF2B5EF4-FFF2-40B4-BE49-F238E27FC236}">
                <a16:creationId xmlns:a16="http://schemas.microsoft.com/office/drawing/2014/main" id="{D8715999-9D45-110F-57B8-9AA7EC0E1B48}"/>
              </a:ext>
            </a:extLst>
          </p:cNvPr>
          <p:cNvSpPr txBox="1">
            <a:spLocks/>
          </p:cNvSpPr>
          <p:nvPr/>
        </p:nvSpPr>
        <p:spPr>
          <a:xfrm>
            <a:off x="11876050" y="6441882"/>
            <a:ext cx="315950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86254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3D3E9-FF81-211B-3851-CE7E7E51B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31262C-AB9C-D9EF-E392-FE1A272BF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Expédition 5300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3DA5C69-0E22-B735-D024-E16B4D10564E}"/>
              </a:ext>
            </a:extLst>
          </p:cNvPr>
          <p:cNvSpPr txBox="1">
            <a:spLocks/>
          </p:cNvSpPr>
          <p:nvPr/>
        </p:nvSpPr>
        <p:spPr>
          <a:xfrm>
            <a:off x="1524000" y="3429000"/>
            <a:ext cx="9144000" cy="8175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/>
              <a:t>Expédition scientifique et humanitaire dans la ville la plus haute du monde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1D8B9EF3-F65A-3CB0-0BA8-0AEC87BC35A2}"/>
              </a:ext>
            </a:extLst>
          </p:cNvPr>
          <p:cNvSpPr txBox="1">
            <a:spLocks/>
          </p:cNvSpPr>
          <p:nvPr/>
        </p:nvSpPr>
        <p:spPr>
          <a:xfrm>
            <a:off x="11876050" y="6441882"/>
            <a:ext cx="315950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60575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2A07F1AE-5392-20AD-C0D4-4D682683EED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325552"/>
            <a:ext cx="7392363" cy="376663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50CB4C3-CB65-6019-A034-370376D4564F}"/>
              </a:ext>
            </a:extLst>
          </p:cNvPr>
          <p:cNvSpPr/>
          <p:nvPr/>
        </p:nvSpPr>
        <p:spPr>
          <a:xfrm>
            <a:off x="919220" y="2871720"/>
            <a:ext cx="2430685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Juliaca</a:t>
            </a:r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(3800m)</a:t>
            </a:r>
          </a:p>
          <a:p>
            <a:pPr algn="ctr"/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 = 173 * / O</a:t>
            </a:r>
            <a:r>
              <a:rPr lang="fr-FR" sz="2000" baseline="-2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61%</a:t>
            </a:r>
            <a:endParaRPr lang="fr-F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554C076-BA02-BEAC-0739-B0E072072644}"/>
              </a:ext>
            </a:extLst>
          </p:cNvPr>
          <p:cNvSpPr/>
          <p:nvPr/>
        </p:nvSpPr>
        <p:spPr>
          <a:xfrm>
            <a:off x="4774224" y="3350421"/>
            <a:ext cx="234580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Cusco</a:t>
            </a:r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(3400m)</a:t>
            </a:r>
          </a:p>
          <a:p>
            <a:pPr algn="ctr"/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 = 173 * / O</a:t>
            </a:r>
            <a:r>
              <a:rPr lang="fr-FR" sz="2000" baseline="-2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65%</a:t>
            </a:r>
            <a:endParaRPr lang="fr-F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D6C2D9-E111-8F8D-D5CD-BE05D777E5A9}"/>
              </a:ext>
            </a:extLst>
          </p:cNvPr>
          <p:cNvSpPr/>
          <p:nvPr/>
        </p:nvSpPr>
        <p:spPr>
          <a:xfrm>
            <a:off x="325750" y="5274180"/>
            <a:ext cx="243068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Lima</a:t>
            </a:r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(150m)</a:t>
            </a:r>
          </a:p>
          <a:p>
            <a:pPr algn="ctr"/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 = 132* / O</a:t>
            </a:r>
            <a:r>
              <a:rPr lang="fr-FR" sz="2000" baseline="-2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100%</a:t>
            </a:r>
            <a:endParaRPr lang="fr-F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2DC065-3AED-39A4-91E9-96A2A623B000}"/>
              </a:ext>
            </a:extLst>
          </p:cNvPr>
          <p:cNvSpPr/>
          <p:nvPr/>
        </p:nvSpPr>
        <p:spPr>
          <a:xfrm>
            <a:off x="2562828" y="2024433"/>
            <a:ext cx="2816505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 </a:t>
            </a:r>
            <a:r>
              <a:rPr lang="fr-FR" sz="2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Rinconada</a:t>
            </a:r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(5100m)</a:t>
            </a:r>
          </a:p>
          <a:p>
            <a:pPr algn="ctr"/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 = 152 *  / O</a:t>
            </a:r>
            <a:r>
              <a:rPr lang="fr-FR" sz="2000" baseline="-25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50%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4328C363-62C1-B8C9-1902-60E7C8628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6682" y="2919041"/>
            <a:ext cx="2380173" cy="3573834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F2D7487C-94E5-C82D-2C76-B1125CFEB1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8793" b="16285"/>
          <a:stretch>
            <a:fillRect/>
          </a:stretch>
        </p:blipFill>
        <p:spPr>
          <a:xfrm>
            <a:off x="8487513" y="505212"/>
            <a:ext cx="3038510" cy="2227107"/>
          </a:xfrm>
          <a:prstGeom prst="rect">
            <a:avLst/>
          </a:prstGeom>
        </p:spPr>
      </p:pic>
      <p:sp>
        <p:nvSpPr>
          <p:cNvPr id="20" name="Titre 1">
            <a:extLst>
              <a:ext uri="{FF2B5EF4-FFF2-40B4-BE49-F238E27FC236}">
                <a16:creationId xmlns:a16="http://schemas.microsoft.com/office/drawing/2014/main" id="{CE12F6F3-A0BE-8CFA-51BB-8B15AC9B3108}"/>
              </a:ext>
            </a:extLst>
          </p:cNvPr>
          <p:cNvSpPr txBox="1">
            <a:spLocks/>
          </p:cNvSpPr>
          <p:nvPr/>
        </p:nvSpPr>
        <p:spPr>
          <a:xfrm>
            <a:off x="689326" y="26750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Expedition 5300 : Géographie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9C8A236-DB95-B33E-9A54-89711373BD4C}"/>
              </a:ext>
            </a:extLst>
          </p:cNvPr>
          <p:cNvSpPr/>
          <p:nvPr/>
        </p:nvSpPr>
        <p:spPr>
          <a:xfrm>
            <a:off x="3656522" y="6292820"/>
            <a:ext cx="487895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 </a:t>
            </a:r>
            <a:r>
              <a:rPr lang="fr-F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Enfants nés et vivant dans la même ville</a:t>
            </a:r>
            <a:endParaRPr lang="fr-F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Sous-titre 2">
            <a:extLst>
              <a:ext uri="{FF2B5EF4-FFF2-40B4-BE49-F238E27FC236}">
                <a16:creationId xmlns:a16="http://schemas.microsoft.com/office/drawing/2014/main" id="{33697126-42EB-34C0-1612-35066CF5D447}"/>
              </a:ext>
            </a:extLst>
          </p:cNvPr>
          <p:cNvSpPr txBox="1">
            <a:spLocks/>
          </p:cNvSpPr>
          <p:nvPr/>
        </p:nvSpPr>
        <p:spPr>
          <a:xfrm>
            <a:off x="11876050" y="6441882"/>
            <a:ext cx="315950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92730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77E8CFB8-1761-D919-5AEA-7589BEA6A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6506" y="1543987"/>
            <a:ext cx="4171159" cy="2777992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90A49F86-B5D6-255D-3324-B3C4E1EA76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35" y="1543987"/>
            <a:ext cx="7423333" cy="494888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260109B9-30B4-CCA3-32FB-A02067ACCAF1}"/>
              </a:ext>
            </a:extLst>
          </p:cNvPr>
          <p:cNvSpPr/>
          <p:nvPr/>
        </p:nvSpPr>
        <p:spPr>
          <a:xfrm>
            <a:off x="2479331" y="2877143"/>
            <a:ext cx="819455" cy="215444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Prises de sang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EED21DD-F02D-3534-53CB-631926C3CDB1}"/>
              </a:ext>
            </a:extLst>
          </p:cNvPr>
          <p:cNvSpPr/>
          <p:nvPr/>
        </p:nvSpPr>
        <p:spPr>
          <a:xfrm>
            <a:off x="4065190" y="2729334"/>
            <a:ext cx="1056700" cy="215444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Analyses sanguines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2A30D72-8D72-4A10-E656-BDD7A2069653}"/>
              </a:ext>
            </a:extLst>
          </p:cNvPr>
          <p:cNvSpPr/>
          <p:nvPr/>
        </p:nvSpPr>
        <p:spPr>
          <a:xfrm>
            <a:off x="5236469" y="3250122"/>
            <a:ext cx="859531" cy="215444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Etude du cœur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AD024A9-55F4-5CBF-6833-A9B37F0916EF}"/>
              </a:ext>
            </a:extLst>
          </p:cNvPr>
          <p:cNvSpPr/>
          <p:nvPr/>
        </p:nvSpPr>
        <p:spPr>
          <a:xfrm>
            <a:off x="4293042" y="4917278"/>
            <a:ext cx="119455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Analyse des vaisseaux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CD9A78E-7200-C52C-785D-B97F600CAA70}"/>
              </a:ext>
            </a:extLst>
          </p:cNvPr>
          <p:cNvSpPr/>
          <p:nvPr/>
        </p:nvSpPr>
        <p:spPr>
          <a:xfrm>
            <a:off x="2129875" y="3876337"/>
            <a:ext cx="1518365" cy="215444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Mesure des volumes sanguins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C2050B3-96E7-FBE0-FD3C-419718377A73}"/>
              </a:ext>
            </a:extLst>
          </p:cNvPr>
          <p:cNvSpPr/>
          <p:nvPr/>
        </p:nvSpPr>
        <p:spPr>
          <a:xfrm>
            <a:off x="754264" y="3753227"/>
            <a:ext cx="992579" cy="338554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Mise en forme des</a:t>
            </a:r>
          </a:p>
          <a:p>
            <a:pPr algn="ctr"/>
            <a:r>
              <a:rPr lang="fr-FR" sz="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</a:t>
            </a:r>
            <a:r>
              <a:rPr lang="fr-FR" sz="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uestionnaires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C3AC4E8-D8FC-9213-E01B-DCC22DFC7E81}"/>
              </a:ext>
            </a:extLst>
          </p:cNvPr>
          <p:cNvSpPr/>
          <p:nvPr/>
        </p:nvSpPr>
        <p:spPr>
          <a:xfrm>
            <a:off x="8108464" y="5025000"/>
            <a:ext cx="360791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 algn="ctr">
              <a:buFont typeface="Arial" panose="020B0604020202020204" pitchFamily="34" charset="0"/>
              <a:buChar char="•"/>
            </a:pPr>
            <a:r>
              <a:rPr lang="fr-F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Population avenante</a:t>
            </a:r>
          </a:p>
          <a:p>
            <a:pPr marL="685800" indent="-685800" algn="ctr">
              <a:buFont typeface="Arial" panose="020B0604020202020204" pitchFamily="34" charset="0"/>
              <a:buChar char="•"/>
            </a:pPr>
            <a:r>
              <a:rPr lang="fr-F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Tests parfois invasifs</a:t>
            </a:r>
            <a:endParaRPr lang="fr-FR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Titre 1">
            <a:extLst>
              <a:ext uri="{FF2B5EF4-FFF2-40B4-BE49-F238E27FC236}">
                <a16:creationId xmlns:a16="http://schemas.microsoft.com/office/drawing/2014/main" id="{364AD43D-8B77-346D-9017-69F0601439CB}"/>
              </a:ext>
            </a:extLst>
          </p:cNvPr>
          <p:cNvSpPr txBox="1">
            <a:spLocks/>
          </p:cNvSpPr>
          <p:nvPr/>
        </p:nvSpPr>
        <p:spPr>
          <a:xfrm>
            <a:off x="838200" y="1483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600" dirty="0"/>
              <a:t>Expedition 5300 : prélèvement des données</a:t>
            </a:r>
          </a:p>
        </p:txBody>
      </p:sp>
      <p:sp>
        <p:nvSpPr>
          <p:cNvPr id="33" name="Sous-titre 2">
            <a:extLst>
              <a:ext uri="{FF2B5EF4-FFF2-40B4-BE49-F238E27FC236}">
                <a16:creationId xmlns:a16="http://schemas.microsoft.com/office/drawing/2014/main" id="{95FBAA19-82BA-746B-70B5-554BE7F9AC1A}"/>
              </a:ext>
            </a:extLst>
          </p:cNvPr>
          <p:cNvSpPr txBox="1">
            <a:spLocks/>
          </p:cNvSpPr>
          <p:nvPr/>
        </p:nvSpPr>
        <p:spPr>
          <a:xfrm>
            <a:off x="11876050" y="6441882"/>
            <a:ext cx="315950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45699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67BA93-B81D-55B1-9AB3-4EF33F77D7B9}"/>
              </a:ext>
            </a:extLst>
          </p:cNvPr>
          <p:cNvSpPr/>
          <p:nvPr/>
        </p:nvSpPr>
        <p:spPr>
          <a:xfrm>
            <a:off x="384435" y="1690688"/>
            <a:ext cx="7050790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Etudier les </a:t>
            </a:r>
            <a:r>
              <a:rPr lang="fr-FR" sz="2400" dirty="0" err="1"/>
              <a:t>mecanismes</a:t>
            </a:r>
            <a:r>
              <a:rPr lang="fr-FR" sz="2400" dirty="0"/>
              <a:t> d’adaptations et de mal-adaptation de haute altitude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Explorer de nouvelles dimensions de la santé humaine liée à l’altitude</a:t>
            </a:r>
          </a:p>
          <a:p>
            <a:endParaRPr lang="fr-F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Construire un centre de santé et de recherche à La </a:t>
            </a:r>
            <a:r>
              <a:rPr lang="fr-FR" sz="2400" dirty="0" err="1"/>
              <a:t>Rinconada</a:t>
            </a:r>
            <a:endParaRPr lang="fr-FR" sz="2400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918A4E5-66BB-A73F-B4D5-D6DB20C4C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3091" y="2154228"/>
            <a:ext cx="3974474" cy="2549543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25362844-FB3D-EBB8-B7E7-A254A2C54E77}"/>
              </a:ext>
            </a:extLst>
          </p:cNvPr>
          <p:cNvSpPr txBox="1">
            <a:spLocks/>
          </p:cNvSpPr>
          <p:nvPr/>
        </p:nvSpPr>
        <p:spPr>
          <a:xfrm>
            <a:off x="477594" y="289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Expedition 5300 : Objectifs</a:t>
            </a: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38401220-1134-1930-329A-5EEECD0FD6CB}"/>
              </a:ext>
            </a:extLst>
          </p:cNvPr>
          <p:cNvSpPr txBox="1">
            <a:spLocks/>
          </p:cNvSpPr>
          <p:nvPr/>
        </p:nvSpPr>
        <p:spPr>
          <a:xfrm>
            <a:off x="11876050" y="6441882"/>
            <a:ext cx="315950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863639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B2D0F39F-4C34-3BC5-5881-2BC2CD390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Données</a:t>
            </a:r>
          </a:p>
        </p:txBody>
      </p:sp>
    </p:spTree>
    <p:extLst>
      <p:ext uri="{BB962C8B-B14F-4D97-AF65-F5344CB8AC3E}">
        <p14:creationId xmlns:p14="http://schemas.microsoft.com/office/powerpoint/2010/main" val="4117668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8EF0D0E-A350-6F64-DF1D-80E66B3F1A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2837"/>
          <a:stretch>
            <a:fillRect/>
          </a:stretch>
        </p:blipFill>
        <p:spPr>
          <a:xfrm>
            <a:off x="6953250" y="858656"/>
            <a:ext cx="5238750" cy="3063875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66EE166-104F-2AD6-29A3-E377EB468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9850" y="3505012"/>
            <a:ext cx="2828085" cy="228450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17214F1-15C3-1C05-865D-9925A3AFA261}"/>
              </a:ext>
            </a:extLst>
          </p:cNvPr>
          <p:cNvSpPr/>
          <p:nvPr/>
        </p:nvSpPr>
        <p:spPr>
          <a:xfrm>
            <a:off x="370998" y="2184219"/>
            <a:ext cx="7174316" cy="310854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b="1" dirty="0"/>
              <a:t>Hémoglobine (g/l)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Masse d’hémoglobine (g) (8-12 ans)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b="1" dirty="0"/>
              <a:t>Masse d’HB par kilo de </a:t>
            </a:r>
            <a:r>
              <a:rPr lang="fr-FR" sz="2800" b="1" dirty="0" err="1"/>
              <a:t>pdc</a:t>
            </a:r>
            <a:r>
              <a:rPr lang="fr-FR" sz="2800" b="1" dirty="0"/>
              <a:t> (8-12 ans)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Volume plasmatique (ml)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Volume plasmatique par kilo de </a:t>
            </a:r>
            <a:r>
              <a:rPr lang="fr-FR" sz="2800" dirty="0" err="1"/>
              <a:t>pdc</a:t>
            </a:r>
            <a:endParaRPr lang="fr-FR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/>
              <a:t>Nombre de globules rouges (en millions) par microlitre de sang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B30EBF0-90F2-2D72-813C-7BE1244393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443" r="78187"/>
          <a:stretch>
            <a:fillRect/>
          </a:stretch>
        </p:blipFill>
        <p:spPr>
          <a:xfrm>
            <a:off x="6953250" y="3922531"/>
            <a:ext cx="1184129" cy="2193972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39BBB9FD-5655-B713-3CEE-5178451A6462}"/>
              </a:ext>
            </a:extLst>
          </p:cNvPr>
          <p:cNvSpPr txBox="1">
            <a:spLocks/>
          </p:cNvSpPr>
          <p:nvPr/>
        </p:nvSpPr>
        <p:spPr>
          <a:xfrm>
            <a:off x="477594" y="289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dirty="0"/>
              <a:t>Données : Sang</a:t>
            </a:r>
          </a:p>
        </p:txBody>
      </p:sp>
      <p:sp>
        <p:nvSpPr>
          <p:cNvPr id="14" name="Sous-titre 2">
            <a:extLst>
              <a:ext uri="{FF2B5EF4-FFF2-40B4-BE49-F238E27FC236}">
                <a16:creationId xmlns:a16="http://schemas.microsoft.com/office/drawing/2014/main" id="{675B3E1A-BF39-0B4B-5D3E-2AB6FC6BF36A}"/>
              </a:ext>
            </a:extLst>
          </p:cNvPr>
          <p:cNvSpPr txBox="1">
            <a:spLocks/>
          </p:cNvSpPr>
          <p:nvPr/>
        </p:nvSpPr>
        <p:spPr>
          <a:xfrm>
            <a:off x="11876050" y="6441882"/>
            <a:ext cx="315950" cy="4161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99256644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2109</TotalTime>
  <Words>721</Words>
  <Application>Microsoft Macintosh PowerPoint</Application>
  <PresentationFormat>Grand écran</PresentationFormat>
  <Paragraphs>158</Paragraphs>
  <Slides>22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Open Sans</vt:lpstr>
      <vt:lpstr>Thème Office</vt:lpstr>
      <vt:lpstr>Présentation PowerPoint</vt:lpstr>
      <vt:lpstr>Sommaire</vt:lpstr>
      <vt:lpstr>Laboratoire HP2</vt:lpstr>
      <vt:lpstr>Expédition 5300</vt:lpstr>
      <vt:lpstr>Présentation PowerPoint</vt:lpstr>
      <vt:lpstr>Présentation PowerPoint</vt:lpstr>
      <vt:lpstr>Présentation PowerPoint</vt:lpstr>
      <vt:lpstr>Données</vt:lpstr>
      <vt:lpstr>Présentation PowerPoint</vt:lpstr>
      <vt:lpstr>Présentation PowerPoint</vt:lpstr>
      <vt:lpstr>Présentation PowerPoint</vt:lpstr>
      <vt:lpstr>Présentation PowerPoint</vt:lpstr>
      <vt:lpstr>Tâches réalisées et en cours</vt:lpstr>
      <vt:lpstr>Présentation PowerPoint</vt:lpstr>
      <vt:lpstr>Objectif 1 – Prévalence par ville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Conclusion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LANCELOT RAVIER</dc:creator>
  <cp:lastModifiedBy>LANCELOT RAVIER</cp:lastModifiedBy>
  <cp:revision>8</cp:revision>
  <dcterms:created xsi:type="dcterms:W3CDTF">2025-06-29T08:49:24Z</dcterms:created>
  <dcterms:modified xsi:type="dcterms:W3CDTF">2025-06-30T19:58:54Z</dcterms:modified>
</cp:coreProperties>
</file>

<file path=docProps/thumbnail.jpeg>
</file>